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21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22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23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24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25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26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27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28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29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30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31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32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33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34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35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36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37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38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39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40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41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42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43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44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45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46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47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48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49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50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51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52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53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54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charts/chart55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charts/chart56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charts/chart57.xml" ContentType="application/vnd.openxmlformats-officedocument.drawingml.chart+xml"/>
  <Override PartName="/ppt/charts/style42.xml" ContentType="application/vnd.ms-office.chartstyle+xml"/>
  <Override PartName="/ppt/charts/colors42.xml" ContentType="application/vnd.ms-office.chartcolorstyle+xml"/>
  <Override PartName="/ppt/charts/chart58.xml" ContentType="application/vnd.openxmlformats-officedocument.drawingml.chart+xml"/>
  <Override PartName="/ppt/charts/style43.xml" ContentType="application/vnd.ms-office.chartstyle+xml"/>
  <Override PartName="/ppt/charts/colors43.xml" ContentType="application/vnd.ms-office.chartcolorstyle+xml"/>
  <Override PartName="/ppt/charts/chart59.xml" ContentType="application/vnd.openxmlformats-officedocument.drawingml.chart+xml"/>
  <Override PartName="/ppt/charts/style44.xml" ContentType="application/vnd.ms-office.chartstyle+xml"/>
  <Override PartName="/ppt/charts/colors44.xml" ContentType="application/vnd.ms-office.chartcolorstyle+xml"/>
  <Override PartName="/ppt/charts/chart60.xml" ContentType="application/vnd.openxmlformats-officedocument.drawingml.chart+xml"/>
  <Override PartName="/ppt/charts/style45.xml" ContentType="application/vnd.ms-office.chartstyle+xml"/>
  <Override PartName="/ppt/charts/colors45.xml" ContentType="application/vnd.ms-office.chartcolorstyle+xml"/>
  <Override PartName="/ppt/charts/chart61.xml" ContentType="application/vnd.openxmlformats-officedocument.drawingml.chart+xml"/>
  <Override PartName="/ppt/charts/style46.xml" ContentType="application/vnd.ms-office.chartstyle+xml"/>
  <Override PartName="/ppt/charts/colors46.xml" ContentType="application/vnd.ms-office.chartcolorstyle+xml"/>
  <Override PartName="/ppt/charts/chart62.xml" ContentType="application/vnd.openxmlformats-officedocument.drawingml.chart+xml"/>
  <Override PartName="/ppt/charts/style47.xml" ContentType="application/vnd.ms-office.chartstyle+xml"/>
  <Override PartName="/ppt/charts/colors47.xml" ContentType="application/vnd.ms-office.chartcolorstyle+xml"/>
  <Override PartName="/ppt/charts/chart63.xml" ContentType="application/vnd.openxmlformats-officedocument.drawingml.chart+xml"/>
  <Override PartName="/ppt/charts/style48.xml" ContentType="application/vnd.ms-office.chartstyle+xml"/>
  <Override PartName="/ppt/charts/colors48.xml" ContentType="application/vnd.ms-office.chartcolorstyle+xml"/>
  <Override PartName="/ppt/charts/chart64.xml" ContentType="application/vnd.openxmlformats-officedocument.drawingml.chart+xml"/>
  <Override PartName="/ppt/charts/style49.xml" ContentType="application/vnd.ms-office.chartstyle+xml"/>
  <Override PartName="/ppt/charts/colors4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864" r:id="rId4"/>
  </p:sldMasterIdLst>
  <p:notesMasterIdLst>
    <p:notesMasterId r:id="rId34"/>
  </p:notesMasterIdLst>
  <p:handoutMasterIdLst>
    <p:handoutMasterId r:id="rId35"/>
  </p:handoutMasterIdLst>
  <p:sldIdLst>
    <p:sldId id="256" r:id="rId5"/>
    <p:sldId id="262" r:id="rId6"/>
    <p:sldId id="289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80" r:id="rId23"/>
    <p:sldId id="278" r:id="rId24"/>
    <p:sldId id="281" r:id="rId25"/>
    <p:sldId id="282" r:id="rId26"/>
    <p:sldId id="285" r:id="rId27"/>
    <p:sldId id="284" r:id="rId28"/>
    <p:sldId id="283" r:id="rId29"/>
    <p:sldId id="279" r:id="rId30"/>
    <p:sldId id="286" r:id="rId31"/>
    <p:sldId id="287" r:id="rId32"/>
    <p:sldId id="288" r:id="rId33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12" autoAdjust="0"/>
  </p:normalViewPr>
  <p:slideViewPr>
    <p:cSldViewPr snapToGrid="0">
      <p:cViewPr varScale="1">
        <p:scale>
          <a:sx n="84" d="100"/>
          <a:sy n="84" d="100"/>
        </p:scale>
        <p:origin x="35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01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/Relationships>
</file>

<file path=ppt/charts/_rels/chart5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5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5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5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5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5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5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41.xml"/><Relationship Id="rId1" Type="http://schemas.microsoft.com/office/2011/relationships/chartStyle" Target="style41.xml"/></Relationships>
</file>

<file path=ppt/charts/_rels/chart5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42.xml"/><Relationship Id="rId1" Type="http://schemas.microsoft.com/office/2011/relationships/chartStyle" Target="style42.xml"/></Relationships>
</file>

<file path=ppt/charts/_rels/chart5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43.xml"/><Relationship Id="rId1" Type="http://schemas.microsoft.com/office/2011/relationships/chartStyle" Target="style43.xml"/></Relationships>
</file>

<file path=ppt/charts/_rels/chart5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44.xml"/><Relationship Id="rId1" Type="http://schemas.microsoft.com/office/2011/relationships/chartStyle" Target="style44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/Relationships>
</file>

<file path=ppt/charts/_rels/chart6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45.xml"/><Relationship Id="rId1" Type="http://schemas.microsoft.com/office/2011/relationships/chartStyle" Target="style45.xml"/></Relationships>
</file>

<file path=ppt/charts/_rels/chart6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46.xml"/><Relationship Id="rId1" Type="http://schemas.microsoft.com/office/2011/relationships/chartStyle" Target="style46.xml"/></Relationships>
</file>

<file path=ppt/charts/_rels/chart6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47.xml"/><Relationship Id="rId1" Type="http://schemas.microsoft.com/office/2011/relationships/chartStyle" Target="style47.xml"/></Relationships>
</file>

<file path=ppt/charts/_rels/chart6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48.xml"/><Relationship Id="rId1" Type="http://schemas.microsoft.com/office/2011/relationships/chartStyle" Target="style48.xml"/></Relationships>
</file>

<file path=ppt/charts/_rels/chart6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Relationship Id="rId2" Type="http://schemas.microsoft.com/office/2011/relationships/chartColorStyle" Target="colors49.xml"/><Relationship Id="rId1" Type="http://schemas.microsoft.com/office/2011/relationships/chartStyle" Target="style49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olodina_lv\Desktop\&#1040;&#1085;&#1082;&#1077;&#1090;&#1072;%20&#1074;&#1080;&#1087;&#1091;&#1089;&#1082;&#1085;&#1080;&#1082;&#1072;%20&#1097;&#1086;&#1076;&#1086;%20&#1087;&#1088;&#1072;&#1094;&#1077;&#1074;&#1083;&#1072;&#1096;&#1090;&#1091;&#1074;&#1072;&#1085;&#1085;&#1103;%202021-2022%20(&#1042;&#1110;&#1076;&#1087;&#1086;&#1074;&#1110;&#1076;&#1110;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uk-UA" sz="2000" dirty="0" smtClean="0"/>
              <a:t>освітній рівень вищої  освіти, </a:t>
            </a:r>
            <a:r>
              <a:rPr lang="uk-UA" sz="2000" dirty="0"/>
              <a:t>за яким Ви навчалися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62C-477F-B349-3C56C0CC03F3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62C-477F-B349-3C56C0CC03F3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62C-477F-B349-3C56C0CC03F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Лист2!$E$567:$E$569</c:f>
              <c:strCache>
                <c:ptCount val="3"/>
                <c:pt idx="0">
                  <c:v>бакалавр</c:v>
                </c:pt>
                <c:pt idx="1">
                  <c:v>магістр</c:v>
                </c:pt>
                <c:pt idx="2">
                  <c:v>спеціаліст</c:v>
                </c:pt>
              </c:strCache>
            </c:strRef>
          </c:cat>
          <c:val>
            <c:numRef>
              <c:f>Лист2!$F$567:$F$569</c:f>
              <c:numCache>
                <c:formatCode>General</c:formatCode>
                <c:ptCount val="3"/>
                <c:pt idx="0">
                  <c:v>23</c:v>
                </c:pt>
                <c:pt idx="1">
                  <c:v>22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62C-477F-B349-3C56C0CC03F3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800"/>
            </a:pPr>
            <a:r>
              <a:rPr lang="ru-RU" sz="2800"/>
              <a:t>7. Термін, протягом якого вдалося працевлаштуватися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explosion val="25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/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Лист2!$A$126:$A$129</c:f>
              <c:strCache>
                <c:ptCount val="4"/>
                <c:pt idx="0">
                  <c:v>більше півроку</c:v>
                </c:pt>
                <c:pt idx="1">
                  <c:v>від 3 місяців до півроку;</c:v>
                </c:pt>
                <c:pt idx="2">
                  <c:v>до 3 місяців;</c:v>
                </c:pt>
                <c:pt idx="3">
                  <c:v>працював(ла) ще зі студентських років;</c:v>
                </c:pt>
              </c:strCache>
            </c:strRef>
          </c:cat>
          <c:val>
            <c:numRef>
              <c:f>Лист2!$B$126:$B$129</c:f>
              <c:numCache>
                <c:formatCode>General</c:formatCode>
                <c:ptCount val="4"/>
                <c:pt idx="0">
                  <c:v>9</c:v>
                </c:pt>
                <c:pt idx="1">
                  <c:v>2</c:v>
                </c:pt>
                <c:pt idx="2">
                  <c:v>15</c:v>
                </c:pt>
                <c:pt idx="3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F2-4B51-9502-9D05F1FE87B9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overlay val="0"/>
      <c:txPr>
        <a:bodyPr/>
        <a:lstStyle/>
        <a:p>
          <a:pPr>
            <a:defRPr sz="1800"/>
          </a:pPr>
          <a:endParaRPr lang="uk-UA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ru-RU" sz="2400"/>
              <a:t>8. Де вдалося працевлаштуватися?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explosion val="25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Лист2!$A$144:$A$146</c:f>
              <c:strCache>
                <c:ptCount val="3"/>
                <c:pt idx="0">
                  <c:v>за межами регіону, де навчалися;</c:v>
                </c:pt>
                <c:pt idx="1">
                  <c:v>за межами України</c:v>
                </c:pt>
                <c:pt idx="2">
                  <c:v>у межах регіону, де навчалися;</c:v>
                </c:pt>
              </c:strCache>
            </c:strRef>
          </c:cat>
          <c:val>
            <c:numRef>
              <c:f>Лист2!$B$144:$B$146</c:f>
              <c:numCache>
                <c:formatCode>General</c:formatCode>
                <c:ptCount val="3"/>
                <c:pt idx="0">
                  <c:v>7</c:v>
                </c:pt>
                <c:pt idx="1">
                  <c:v>1</c:v>
                </c:pt>
                <c:pt idx="2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FD-4D0C-A9D7-ABE245C1A1AE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overlay val="0"/>
      <c:txPr>
        <a:bodyPr/>
        <a:lstStyle/>
        <a:p>
          <a:pPr>
            <a:defRPr sz="1800"/>
          </a:pPr>
          <a:endParaRPr lang="uk-UA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uk-UA" sz="2400" noProof="0"/>
            </a:pPr>
            <a:r>
              <a:rPr lang="uk-UA" sz="2400" noProof="0" dirty="0"/>
              <a:t>9. Оцініть рівень задоволеності своїм робочим місцем </a:t>
            </a:r>
            <a:endParaRPr lang="uk-UA" sz="2400" noProof="0" dirty="0" smtClean="0"/>
          </a:p>
          <a:p>
            <a:pPr>
              <a:defRPr lang="uk-UA" sz="2400" noProof="0"/>
            </a:pPr>
            <a:r>
              <a:rPr lang="uk-UA" sz="2400" noProof="0" dirty="0" smtClean="0"/>
              <a:t>(</a:t>
            </a:r>
            <a:r>
              <a:rPr lang="uk-UA" sz="2400" noProof="0" dirty="0"/>
              <a:t>за шкалою від 1 до 5).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explosion val="25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/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Лист2!$A$170:$A$173</c:f>
              <c:strCache>
                <c:ptCount val="4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</c:strCache>
            </c:strRef>
          </c:cat>
          <c:val>
            <c:numRef>
              <c:f>Лист2!$B$170:$B$173</c:f>
              <c:numCache>
                <c:formatCode>General</c:formatCode>
                <c:ptCount val="4"/>
                <c:pt idx="0">
                  <c:v>28</c:v>
                </c:pt>
                <c:pt idx="1">
                  <c:v>21</c:v>
                </c:pt>
                <c:pt idx="2">
                  <c:v>4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43-47DF-B46A-2CC746C0A714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overlay val="0"/>
      <c:txPr>
        <a:bodyPr/>
        <a:lstStyle/>
        <a:p>
          <a:pPr>
            <a:defRPr sz="1800"/>
          </a:pPr>
          <a:endParaRPr lang="uk-UA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uk-UA" sz="2400" noProof="0"/>
            </a:pPr>
            <a:r>
              <a:rPr lang="uk-UA" sz="2400" noProof="0" dirty="0"/>
              <a:t>10. Чи довелося Вам перенавчатися або навчатися новим знанням під час вступу на роботу? 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explosion val="25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Лист2!$A$187:$A$191</c:f>
              <c:strCache>
                <c:ptCount val="5"/>
                <c:pt idx="0">
                  <c:v>ні</c:v>
                </c:pt>
                <c:pt idx="1">
                  <c:v>так, протягом місяця;</c:v>
                </c:pt>
                <c:pt idx="2">
                  <c:v>так, від 2 до 3 місяців;</c:v>
                </c:pt>
                <c:pt idx="3">
                  <c:v>так, більше ніж 6 місяців;</c:v>
                </c:pt>
                <c:pt idx="4">
                  <c:v>так, протягом одного тижня;</c:v>
                </c:pt>
              </c:strCache>
            </c:strRef>
          </c:cat>
          <c:val>
            <c:numRef>
              <c:f>Лист2!$B$187:$B$191</c:f>
              <c:numCache>
                <c:formatCode>General</c:formatCode>
                <c:ptCount val="5"/>
                <c:pt idx="0">
                  <c:v>21</c:v>
                </c:pt>
                <c:pt idx="1">
                  <c:v>13</c:v>
                </c:pt>
                <c:pt idx="2">
                  <c:v>7</c:v>
                </c:pt>
                <c:pt idx="3">
                  <c:v>4</c:v>
                </c:pt>
                <c:pt idx="4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D3-4DE6-BA8C-403DB489212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overlay val="0"/>
      <c:txPr>
        <a:bodyPr/>
        <a:lstStyle/>
        <a:p>
          <a:pPr>
            <a:defRPr sz="1800"/>
          </a:pPr>
          <a:endParaRPr lang="uk-UA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ru-RU" sz="2400"/>
              <a:t>11. Чи задоволені Ви рівнем своєї освіти?</a:t>
            </a:r>
          </a:p>
        </c:rich>
      </c:tx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Лист2!$A$213:$A$216</c:f>
              <c:strCache>
                <c:ptCount val="4"/>
                <c:pt idx="0">
                  <c:v>повністю задоволений;</c:v>
                </c:pt>
                <c:pt idx="1">
                  <c:v>скоріше задоволений;</c:v>
                </c:pt>
                <c:pt idx="2">
                  <c:v>скоріше не задоволений;</c:v>
                </c:pt>
                <c:pt idx="3">
                  <c:v>важко відповісти</c:v>
                </c:pt>
              </c:strCache>
            </c:strRef>
          </c:cat>
          <c:val>
            <c:numRef>
              <c:f>Лист2!$B$213:$B$216</c:f>
              <c:numCache>
                <c:formatCode>General</c:formatCode>
                <c:ptCount val="4"/>
                <c:pt idx="0">
                  <c:v>30</c:v>
                </c:pt>
                <c:pt idx="1">
                  <c:v>20</c:v>
                </c:pt>
                <c:pt idx="2">
                  <c:v>3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D2-4C18-BB68-558F0B5CBF8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overlay val="0"/>
      <c:txPr>
        <a:bodyPr/>
        <a:lstStyle/>
        <a:p>
          <a:pPr>
            <a:defRPr sz="1800"/>
          </a:pPr>
          <a:endParaRPr lang="uk-UA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/>
              <a:t>[Загальна теоретична підготовка за профілем]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explosion val="25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Лист2!$A$237:$A$241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Лист2!$B$237:$B$241</c:f>
              <c:numCache>
                <c:formatCode>General</c:formatCode>
                <c:ptCount val="5"/>
                <c:pt idx="0">
                  <c:v>26</c:v>
                </c:pt>
                <c:pt idx="1">
                  <c:v>17</c:v>
                </c:pt>
                <c:pt idx="2">
                  <c:v>9</c:v>
                </c:pt>
                <c:pt idx="3">
                  <c:v>3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C5-4F34-B67B-3427868E297E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overlay val="0"/>
      <c:txPr>
        <a:bodyPr/>
        <a:lstStyle/>
        <a:p>
          <a:pPr>
            <a:defRPr sz="1200"/>
          </a:pPr>
          <a:endParaRPr lang="uk-UA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/>
              <a:t> [Вміння виконувати основні професійні функції за профілем]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explosion val="25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Лист2!$A$261:$A$265</c:f>
              <c:strCache>
                <c:ptCount val="4"/>
                <c:pt idx="0">
                  <c:v>4 бали</c:v>
                </c:pt>
                <c:pt idx="1">
                  <c:v>3 бали</c:v>
                </c:pt>
                <c:pt idx="2">
                  <c:v>2 бали</c:v>
                </c:pt>
                <c:pt idx="3">
                  <c:v>1 бал</c:v>
                </c:pt>
              </c:strCache>
            </c:strRef>
          </c:cat>
          <c:val>
            <c:numRef>
              <c:f>Лист2!$B$261:$B$265</c:f>
              <c:numCache>
                <c:formatCode>General</c:formatCode>
                <c:ptCount val="5"/>
                <c:pt idx="0">
                  <c:v>22</c:v>
                </c:pt>
                <c:pt idx="1">
                  <c:v>10</c:v>
                </c:pt>
                <c:pt idx="2">
                  <c:v>7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96-4026-900B-C04B57AD307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layout>
        <c:manualLayout>
          <c:xMode val="edge"/>
          <c:yMode val="edge"/>
          <c:x val="4.5143158776804908E-2"/>
          <c:y val="0.17478988150475694"/>
          <c:w val="0.89736779940953626"/>
          <c:h val="8.0898688602106569E-2"/>
        </c:manualLayout>
      </c:layout>
      <c:overlay val="0"/>
      <c:txPr>
        <a:bodyPr/>
        <a:lstStyle/>
        <a:p>
          <a:pPr>
            <a:defRPr sz="1200"/>
          </a:pPr>
          <a:endParaRPr lang="uk-UA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>
                <a:solidFill>
                  <a:schemeClr val="tx1"/>
                </a:solidFill>
              </a:rPr>
              <a:t>[Вміння застосовувати набуті теоретичні знання у професійній діяльності]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pieChart>
        <c:varyColors val="1"/>
        <c:ser>
          <c:idx val="0"/>
          <c:order val="0"/>
          <c:explosion val="32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579-4013-B30A-AA191C525FA6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579-4013-B30A-AA191C525FA6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579-4013-B30A-AA191C525FA6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579-4013-B30A-AA191C525FA6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B579-4013-B30A-AA191C525FA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Лист2!$A$293:$A$297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Лист2!$B$293:$B$297</c:f>
              <c:numCache>
                <c:formatCode>General</c:formatCode>
                <c:ptCount val="5"/>
                <c:pt idx="0">
                  <c:v>20</c:v>
                </c:pt>
                <c:pt idx="1">
                  <c:v>16</c:v>
                </c:pt>
                <c:pt idx="2">
                  <c:v>12</c:v>
                </c:pt>
                <c:pt idx="3">
                  <c:v>7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579-4013-B30A-AA191C525FA6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2385367454068244"/>
          <c:y val="0.92187445319335082"/>
          <c:w val="0.7856259842519685"/>
          <c:h val="7.81255468066491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uk-UA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/>
              <a:t> [Знання іноземних мов]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explosion val="25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Лист2!$A$309:$A$313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Лист2!$B$309:$B$313</c:f>
              <c:numCache>
                <c:formatCode>General</c:formatCode>
                <c:ptCount val="5"/>
                <c:pt idx="0">
                  <c:v>10</c:v>
                </c:pt>
                <c:pt idx="1">
                  <c:v>13</c:v>
                </c:pt>
                <c:pt idx="2">
                  <c:v>12</c:v>
                </c:pt>
                <c:pt idx="3">
                  <c:v>14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4B-4865-ADF8-7ECDB48261B9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overlay val="0"/>
      <c:txPr>
        <a:bodyPr/>
        <a:lstStyle/>
        <a:p>
          <a:pPr>
            <a:defRPr sz="1200"/>
          </a:pPr>
          <a:endParaRPr lang="uk-UA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/>
              <a:t>[Вміння працювати на комп’ютері]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explosion val="25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Лист2!$A$342:$A$346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Лист2!$B$342:$B$346</c:f>
              <c:numCache>
                <c:formatCode>General</c:formatCode>
                <c:ptCount val="5"/>
                <c:pt idx="0">
                  <c:v>21</c:v>
                </c:pt>
                <c:pt idx="1">
                  <c:v>20</c:v>
                </c:pt>
                <c:pt idx="2">
                  <c:v>9</c:v>
                </c:pt>
                <c:pt idx="3">
                  <c:v>6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51-4C16-ADA3-C0E53081F8C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overlay val="0"/>
      <c:txPr>
        <a:bodyPr/>
        <a:lstStyle/>
        <a:p>
          <a:pPr>
            <a:defRPr sz="1600"/>
          </a:pPr>
          <a:endParaRPr lang="uk-UA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uk-UA" sz="2400" dirty="0" smtClean="0"/>
              <a:t>форма </a:t>
            </a:r>
            <a:r>
              <a:rPr lang="uk-UA" sz="2400" dirty="0"/>
              <a:t>навчання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C67-4366-B963-7868C5E0611F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C67-4366-B963-7868C5E0611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Лист2!$C$567:$C$568</c:f>
              <c:strCache>
                <c:ptCount val="2"/>
                <c:pt idx="0">
                  <c:v>денна</c:v>
                </c:pt>
                <c:pt idx="1">
                  <c:v>заочна</c:v>
                </c:pt>
              </c:strCache>
            </c:strRef>
          </c:cat>
          <c:val>
            <c:numRef>
              <c:f>Лист2!$D$567:$D$568</c:f>
              <c:numCache>
                <c:formatCode>General</c:formatCode>
                <c:ptCount val="2"/>
                <c:pt idx="0">
                  <c:v>41</c:v>
                </c:pt>
                <c:pt idx="1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C67-4366-B963-7868C5E0611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 sz="1400">
                <a:solidFill>
                  <a:schemeClr val="tx1"/>
                </a:solidFill>
              </a:rPr>
              <a:t> [Володіння навичками збирання, обробки, аналізу, узагальнення інформації та презентації результатів]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pieChart>
        <c:varyColors val="1"/>
        <c:ser>
          <c:idx val="0"/>
          <c:order val="0"/>
          <c:explosion val="15"/>
          <c:dPt>
            <c:idx val="0"/>
            <c:bubble3D val="0"/>
            <c:spPr>
              <a:solidFill>
                <a:schemeClr val="accent1">
                  <a:shade val="80000"/>
                  <a:satMod val="150000"/>
                </a:schemeClr>
              </a:solidFill>
              <a:ln>
                <a:noFill/>
              </a:ln>
              <a:effectLst>
                <a:outerShdw blurRad="44450" dist="13970" dir="5400000" algn="ctr" rotWithShape="0">
                  <a:srgbClr val="000000">
                    <a:alpha val="4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 prstMaterial="flat">
                <a:bevelT w="12700" h="25400" prst="coolSlant"/>
              </a:sp3d>
            </c:spPr>
            <c:extLst>
              <c:ext xmlns:c16="http://schemas.microsoft.com/office/drawing/2014/chart" uri="{C3380CC4-5D6E-409C-BE32-E72D297353CC}">
                <c16:uniqueId val="{00000001-A7B2-4CBB-8B84-9D6DAAE3B7F1}"/>
              </c:ext>
            </c:extLst>
          </c:dPt>
          <c:dPt>
            <c:idx val="1"/>
            <c:bubble3D val="0"/>
            <c:spPr>
              <a:solidFill>
                <a:schemeClr val="accent2">
                  <a:shade val="80000"/>
                  <a:satMod val="150000"/>
                </a:schemeClr>
              </a:solidFill>
              <a:ln>
                <a:noFill/>
              </a:ln>
              <a:effectLst>
                <a:outerShdw blurRad="44450" dist="13970" dir="5400000" algn="ctr" rotWithShape="0">
                  <a:srgbClr val="000000">
                    <a:alpha val="4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 prstMaterial="flat">
                <a:bevelT w="12700" h="25400" prst="coolSlant"/>
              </a:sp3d>
            </c:spPr>
            <c:extLst>
              <c:ext xmlns:c16="http://schemas.microsoft.com/office/drawing/2014/chart" uri="{C3380CC4-5D6E-409C-BE32-E72D297353CC}">
                <c16:uniqueId val="{00000003-A7B2-4CBB-8B84-9D6DAAE3B7F1}"/>
              </c:ext>
            </c:extLst>
          </c:dPt>
          <c:dPt>
            <c:idx val="2"/>
            <c:bubble3D val="0"/>
            <c:spPr>
              <a:solidFill>
                <a:schemeClr val="accent3">
                  <a:shade val="80000"/>
                  <a:satMod val="150000"/>
                </a:schemeClr>
              </a:solidFill>
              <a:ln>
                <a:noFill/>
              </a:ln>
              <a:effectLst>
                <a:outerShdw blurRad="44450" dist="13970" dir="5400000" algn="ctr" rotWithShape="0">
                  <a:srgbClr val="000000">
                    <a:alpha val="4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 prstMaterial="flat">
                <a:bevelT w="12700" h="25400" prst="coolSlant"/>
              </a:sp3d>
            </c:spPr>
            <c:extLst>
              <c:ext xmlns:c16="http://schemas.microsoft.com/office/drawing/2014/chart" uri="{C3380CC4-5D6E-409C-BE32-E72D297353CC}">
                <c16:uniqueId val="{00000005-A7B2-4CBB-8B84-9D6DAAE3B7F1}"/>
              </c:ext>
            </c:extLst>
          </c:dPt>
          <c:dPt>
            <c:idx val="3"/>
            <c:bubble3D val="0"/>
            <c:spPr>
              <a:solidFill>
                <a:schemeClr val="accent4">
                  <a:shade val="80000"/>
                  <a:satMod val="150000"/>
                </a:schemeClr>
              </a:solidFill>
              <a:ln>
                <a:noFill/>
              </a:ln>
              <a:effectLst>
                <a:outerShdw blurRad="44450" dist="13970" dir="5400000" algn="ctr" rotWithShape="0">
                  <a:srgbClr val="000000">
                    <a:alpha val="4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 prstMaterial="flat">
                <a:bevelT w="12700" h="25400" prst="coolSlant"/>
              </a:sp3d>
            </c:spPr>
            <c:extLst>
              <c:ext xmlns:c16="http://schemas.microsoft.com/office/drawing/2014/chart" uri="{C3380CC4-5D6E-409C-BE32-E72D297353CC}">
                <c16:uniqueId val="{00000007-A7B2-4CBB-8B84-9D6DAAE3B7F1}"/>
              </c:ext>
            </c:extLst>
          </c:dPt>
          <c:dPt>
            <c:idx val="4"/>
            <c:bubble3D val="0"/>
            <c:spPr>
              <a:solidFill>
                <a:schemeClr val="accent5">
                  <a:shade val="80000"/>
                  <a:satMod val="150000"/>
                </a:schemeClr>
              </a:solidFill>
              <a:ln>
                <a:noFill/>
              </a:ln>
              <a:effectLst>
                <a:outerShdw blurRad="44450" dist="13970" dir="5400000" algn="ctr" rotWithShape="0">
                  <a:srgbClr val="000000">
                    <a:alpha val="4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 prstMaterial="flat">
                <a:bevelT w="12700" h="25400" prst="coolSlant"/>
              </a:sp3d>
            </c:spPr>
            <c:extLst>
              <c:ext xmlns:c16="http://schemas.microsoft.com/office/drawing/2014/chart" uri="{C3380CC4-5D6E-409C-BE32-E72D297353CC}">
                <c16:uniqueId val="{00000009-A7B2-4CBB-8B84-9D6DAAE3B7F1}"/>
              </c:ext>
            </c:extLst>
          </c:dPt>
          <c:dLbls>
            <c:dLbl>
              <c:idx val="4"/>
              <c:layout>
                <c:manualLayout>
                  <c:x val="3.9533347909035635E-2"/>
                  <c:y val="0.10147483110012157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7B2-4CBB-8B84-9D6DAAE3B7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Лист2!$C$375:$C$379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Лист2!$D$375:$D$379</c:f>
              <c:numCache>
                <c:formatCode>General</c:formatCode>
                <c:ptCount val="5"/>
                <c:pt idx="0">
                  <c:v>22</c:v>
                </c:pt>
                <c:pt idx="1">
                  <c:v>14</c:v>
                </c:pt>
                <c:pt idx="2">
                  <c:v>16</c:v>
                </c:pt>
                <c:pt idx="3">
                  <c:v>3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7B2-4CBB-8B84-9D6DAAE3B7F1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cap="none" dirty="0" smtClean="0">
                <a:solidFill>
                  <a:schemeClr val="tx1"/>
                </a:solidFill>
              </a:rPr>
              <a:t>[Знання про основні технологічні процеси професійної діяльності]</a:t>
            </a:r>
            <a:endParaRPr lang="uk-UA" cap="none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explosion val="15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221-461C-ABB4-212179CCAF5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4221-461C-ABB4-212179CCAF59}"/>
              </c:ext>
            </c:extLst>
          </c:dPt>
          <c:dPt>
            <c:idx val="2"/>
            <c:bubble3D val="0"/>
            <c:explosion val="12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4221-461C-ABB4-212179CCAF59}"/>
              </c:ext>
            </c:extLst>
          </c:dPt>
          <c:dPt>
            <c:idx val="3"/>
            <c:bubble3D val="0"/>
            <c:explosion val="8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4221-461C-ABB4-212179CCAF5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4221-461C-ABB4-212179CCAF59}"/>
              </c:ext>
            </c:extLst>
          </c:dPt>
          <c:dLbls>
            <c:dLbl>
              <c:idx val="4"/>
              <c:layout>
                <c:manualLayout>
                  <c:x val="3.2170822397200351E-2"/>
                  <c:y val="0.1225621580357286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221-461C-ABB4-212179CCAF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Лист2!$E$375:$E$379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Лист2!$F$375:$F$379</c:f>
              <c:numCache>
                <c:formatCode>General</c:formatCode>
                <c:ptCount val="5"/>
                <c:pt idx="0">
                  <c:v>19</c:v>
                </c:pt>
                <c:pt idx="1">
                  <c:v>16</c:v>
                </c:pt>
                <c:pt idx="2">
                  <c:v>12</c:v>
                </c:pt>
                <c:pt idx="3">
                  <c:v>8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221-461C-ABB4-212179CCAF59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 sz="1400">
                <a:solidFill>
                  <a:schemeClr val="tx1"/>
                </a:solidFill>
              </a:rPr>
              <a:t>[Знання спеціалізованих прикладних програм, необхідних для здійснення професійної діяльності]</a:t>
            </a:r>
          </a:p>
        </c:rich>
      </c:tx>
      <c:layout>
        <c:manualLayout>
          <c:xMode val="edge"/>
          <c:yMode val="edge"/>
          <c:x val="0.15479155730533684"/>
          <c:y val="2.20532600070127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pieChart>
        <c:varyColors val="1"/>
        <c:ser>
          <c:idx val="0"/>
          <c:order val="0"/>
          <c:explosion val="21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 prstMaterial="flat">
                <a:bevelT w="12700" h="25400" prst="coolSlant"/>
              </a:sp3d>
            </c:spPr>
            <c:extLst>
              <c:ext xmlns:c16="http://schemas.microsoft.com/office/drawing/2014/chart" uri="{C3380CC4-5D6E-409C-BE32-E72D297353CC}">
                <c16:uniqueId val="{00000001-8A04-4194-910A-5A4596BC9AA7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 prstMaterial="flat">
                <a:bevelT w="12700" h="25400" prst="coolSlant"/>
              </a:sp3d>
            </c:spPr>
            <c:extLst>
              <c:ext xmlns:c16="http://schemas.microsoft.com/office/drawing/2014/chart" uri="{C3380CC4-5D6E-409C-BE32-E72D297353CC}">
                <c16:uniqueId val="{00000003-8A04-4194-910A-5A4596BC9AA7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 prstMaterial="flat">
                <a:bevelT w="12700" h="25400" prst="coolSlant"/>
              </a:sp3d>
            </c:spPr>
            <c:extLst>
              <c:ext xmlns:c16="http://schemas.microsoft.com/office/drawing/2014/chart" uri="{C3380CC4-5D6E-409C-BE32-E72D297353CC}">
                <c16:uniqueId val="{00000005-8A04-4194-910A-5A4596BC9AA7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 prstMaterial="flat">
                <a:bevelT w="12700" h="25400" prst="coolSlant"/>
              </a:sp3d>
            </c:spPr>
            <c:extLst>
              <c:ext xmlns:c16="http://schemas.microsoft.com/office/drawing/2014/chart" uri="{C3380CC4-5D6E-409C-BE32-E72D297353CC}">
                <c16:uniqueId val="{00000007-8A04-4194-910A-5A4596BC9AA7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 prstMaterial="flat">
                <a:bevelT w="12700" h="25400" prst="coolSlant"/>
              </a:sp3d>
            </c:spPr>
            <c:extLst>
              <c:ext xmlns:c16="http://schemas.microsoft.com/office/drawing/2014/chart" uri="{C3380CC4-5D6E-409C-BE32-E72D297353CC}">
                <c16:uniqueId val="{00000009-8A04-4194-910A-5A4596BC9AA7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baseline="0"/>
                      <a:t>
</a:t>
                    </a:r>
                    <a:fld id="{70EC1653-FF15-4931-9E04-335ACE78E969}" type="PERCENTAGE">
                      <a:rPr lang="en-US" baseline="0"/>
                      <a:pPr/>
                      <a:t>[ВІДСОТОК]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8A04-4194-910A-5A4596BC9AA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baseline="0"/>
                      <a:t>
</a:t>
                    </a:r>
                    <a:fld id="{638B0F95-20C8-4A8C-BA10-7FE75A00DB8E}" type="PERCENTAGE">
                      <a:rPr lang="en-US" baseline="0"/>
                      <a:pPr/>
                      <a:t>[ВІДСОТОК]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A04-4194-910A-5A4596BC9AA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baseline="0"/>
                      <a:t>
</a:t>
                    </a:r>
                    <a:fld id="{CD0DE95D-3A3C-4498-99FD-C9873EB5A931}" type="PERCENTAGE">
                      <a:rPr lang="en-US" baseline="0"/>
                      <a:pPr/>
                      <a:t>[ВІДСОТОК]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8A04-4194-910A-5A4596BC9AA7}"/>
                </c:ext>
              </c:extLst>
            </c:dLbl>
            <c:dLbl>
              <c:idx val="3"/>
              <c:layout>
                <c:manualLayout>
                  <c:x val="6.6829615048118934E-2"/>
                  <c:y val="9.1034976667867834E-2"/>
                </c:manualLayout>
              </c:layout>
              <c:tx>
                <c:rich>
                  <a:bodyPr/>
                  <a:lstStyle/>
                  <a:p>
                    <a:r>
                      <a:rPr lang="en-US" baseline="0"/>
                      <a:t>
</a:t>
                    </a:r>
                    <a:fld id="{DAA5C393-A3FC-4180-B87A-B43CC418B65E}" type="PERCENTAGE">
                      <a:rPr lang="en-US" baseline="0"/>
                      <a:pPr/>
                      <a:t>[ВІДСОТОК]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8A04-4194-910A-5A4596BC9AA7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baseline="0"/>
                      <a:t>
</a:t>
                    </a:r>
                    <a:fld id="{AC8F8BAD-6867-46A9-9270-931BAD596276}" type="PERCENTAGE">
                      <a:rPr lang="en-US" baseline="0"/>
                      <a:pPr/>
                      <a:t>[ВІДСОТОК]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8A04-4194-910A-5A4596BC9A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Лист2!$A$375:$A$379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Лист2!$B$375:$B$379</c:f>
              <c:numCache>
                <c:formatCode>General</c:formatCode>
                <c:ptCount val="5"/>
                <c:pt idx="0">
                  <c:v>15</c:v>
                </c:pt>
                <c:pt idx="1">
                  <c:v>16</c:v>
                </c:pt>
                <c:pt idx="2">
                  <c:v>12</c:v>
                </c:pt>
                <c:pt idx="3">
                  <c:v>9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A04-4194-910A-5A4596BC9AA7}"/>
            </c:ext>
          </c:extLst>
        </c:ser>
        <c:dLbls>
          <c:dLblPos val="ctr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>
                <a:solidFill>
                  <a:schemeClr val="tx1"/>
                </a:solidFill>
              </a:rPr>
              <a:t> [Обізнаність із законодавчо-нормативною базою у сфері професійної діяльності]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spc="5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0.3735094050743657"/>
          <c:y val="0.40650278568195886"/>
          <c:w val="0.37819400699912503"/>
          <c:h val="0.56217682447862738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072-4FDB-89CE-C0AF19EEE8F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072-4FDB-89CE-C0AF19EEE8F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9072-4FDB-89CE-C0AF19EEE8F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9072-4FDB-89CE-C0AF19EEE8F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9072-4FDB-89CE-C0AF19EEE8F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Лист2!$G$375:$G$379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Лист2!$H$375:$H$379</c:f>
              <c:numCache>
                <c:formatCode>General</c:formatCode>
                <c:ptCount val="5"/>
                <c:pt idx="0">
                  <c:v>15</c:v>
                </c:pt>
                <c:pt idx="1">
                  <c:v>18</c:v>
                </c:pt>
                <c:pt idx="2">
                  <c:v>8</c:v>
                </c:pt>
                <c:pt idx="3">
                  <c:v>14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072-4FDB-89CE-C0AF19EEE8F3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>
                <a:solidFill>
                  <a:schemeClr val="tx1"/>
                </a:solidFill>
              </a:rPr>
              <a:t> [Володіння суміжними знаннями та навичками (не за основним напрямом професійної діяльності)]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spc="5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0.35541360454943133"/>
          <c:y val="0.45119976082035407"/>
          <c:w val="0.34750612423447069"/>
          <c:h val="0.53133129624867192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5E3-497D-AB14-6AB8A36D7BD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A5E3-497D-AB14-6AB8A36D7BD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A5E3-497D-AB14-6AB8A36D7BD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A5E3-497D-AB14-6AB8A36D7BD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A5E3-497D-AB14-6AB8A36D7BD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Лист2!$A$391:$A$395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Лист2!$B$391:$B$395</c:f>
              <c:numCache>
                <c:formatCode>General</c:formatCode>
                <c:ptCount val="5"/>
                <c:pt idx="0">
                  <c:v>19</c:v>
                </c:pt>
                <c:pt idx="1">
                  <c:v>19</c:v>
                </c:pt>
                <c:pt idx="2">
                  <c:v>11</c:v>
                </c:pt>
                <c:pt idx="3">
                  <c:v>6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5E3-497D-AB14-6AB8A36D7BD6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cap="all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 sz="1200">
                <a:solidFill>
                  <a:schemeClr val="tx1"/>
                </a:solidFill>
              </a:rPr>
              <a:t>[Вміння працювати в команді]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cap="all" spc="5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E1B-4E21-B9DA-CC0550927FD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E1B-4E21-B9DA-CC0550927FD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6E1B-4E21-B9DA-CC0550927FD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6E1B-4E21-B9DA-CC0550927FD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6E1B-4E21-B9DA-CC0550927FD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Лист2!$E$391:$E$395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Лист2!$F$391:$F$395</c:f>
              <c:numCache>
                <c:formatCode>General</c:formatCode>
                <c:ptCount val="5"/>
                <c:pt idx="0">
                  <c:v>35</c:v>
                </c:pt>
                <c:pt idx="1">
                  <c:v>7</c:v>
                </c:pt>
                <c:pt idx="2">
                  <c:v>9</c:v>
                </c:pt>
                <c:pt idx="3">
                  <c:v>4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E1B-4E21-B9DA-CC0550927FD9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cap="all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 sz="1200">
                <a:solidFill>
                  <a:schemeClr val="tx1"/>
                </a:solidFill>
              </a:rPr>
              <a:t>[Володіння навичками міжособистісного спілкування (комунікабельність)]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cap="all" spc="5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0.35352209098862641"/>
          <c:y val="0.37116025616363135"/>
          <c:w val="0.37073359580052495"/>
          <c:h val="0.59283972984600097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8EA-4D00-8927-139BA9B4A45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8EA-4D00-8927-139BA9B4A45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8EA-4D00-8927-139BA9B4A45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B8EA-4D00-8927-139BA9B4A45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B8EA-4D00-8927-139BA9B4A45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Лист2!$C$391:$C$395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Лист2!$D$391:$D$395</c:f>
              <c:numCache>
                <c:formatCode>General</c:formatCode>
                <c:ptCount val="5"/>
                <c:pt idx="0">
                  <c:v>29</c:v>
                </c:pt>
                <c:pt idx="1">
                  <c:v>14</c:v>
                </c:pt>
                <c:pt idx="2">
                  <c:v>9</c:v>
                </c:pt>
                <c:pt idx="3">
                  <c:v>4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8EA-4D00-8927-139BA9B4A45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cap="all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 sz="1200">
                <a:solidFill>
                  <a:schemeClr val="tx1"/>
                </a:solidFill>
              </a:rPr>
              <a:t> [Вміння організувати власну діяльність (визначати мету та завдання власної діяльності, порядок виконання завдань тощо)]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cap="all" spc="5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0.31852865266841646"/>
          <c:y val="0.37038011039275709"/>
          <c:w val="0.42683180227471562"/>
          <c:h val="0.60731614485772611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44A-45F8-9C03-B7D9B960568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44A-45F8-9C03-B7D9B960568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644A-45F8-9C03-B7D9B960568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644A-45F8-9C03-B7D9B960568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644A-45F8-9C03-B7D9B960568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Лист2!$G$391:$G$395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Лист2!$H$391:$H$395</c:f>
              <c:numCache>
                <c:formatCode>General</c:formatCode>
                <c:ptCount val="5"/>
                <c:pt idx="0">
                  <c:v>25</c:v>
                </c:pt>
                <c:pt idx="1">
                  <c:v>14</c:v>
                </c:pt>
                <c:pt idx="2">
                  <c:v>11</c:v>
                </c:pt>
                <c:pt idx="3">
                  <c:v>5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44A-45F8-9C03-B7D9B960568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 sz="1200">
                <a:solidFill>
                  <a:schemeClr val="tx1"/>
                </a:solidFill>
              </a:rPr>
              <a:t>[Вміння враховувати корпоративні інтереси в трудовій діяльності]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spc="5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0.27095866141732283"/>
          <c:y val="0.32846413970973698"/>
          <c:w val="0.43863823272090996"/>
          <c:h val="0.62915749941255328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92E-438B-B9ED-D6A23E15040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92E-438B-B9ED-D6A23E15040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92E-438B-B9ED-D6A23E15040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392E-438B-B9ED-D6A23E15040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392E-438B-B9ED-D6A23E15040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Лист2!$A$415:$A$419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Лист2!$B$415:$B$419</c:f>
              <c:numCache>
                <c:formatCode>General</c:formatCode>
                <c:ptCount val="5"/>
                <c:pt idx="0">
                  <c:v>26</c:v>
                </c:pt>
                <c:pt idx="1">
                  <c:v>14</c:v>
                </c:pt>
                <c:pt idx="2">
                  <c:v>10</c:v>
                </c:pt>
                <c:pt idx="3">
                  <c:v>6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92E-438B-B9ED-D6A23E15040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cap="all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 sz="1200">
                <a:solidFill>
                  <a:schemeClr val="tx1"/>
                </a:solidFill>
              </a:rPr>
              <a:t>[Вміння шукати та використовувати нову інформацію]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cap="all" spc="5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0.26723206474190725"/>
          <c:y val="0.28615671612451743"/>
          <c:w val="0.45720275590551179"/>
          <c:h val="0.68483888849574226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043-48A4-8229-8D2FB17501D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043-48A4-8229-8D2FB17501D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043-48A4-8229-8D2FB17501D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0043-48A4-8229-8D2FB17501D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0043-48A4-8229-8D2FB17501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Лист2!$C$415:$C$419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Лист2!$D$415:$D$419</c:f>
              <c:numCache>
                <c:formatCode>General</c:formatCode>
                <c:ptCount val="5"/>
                <c:pt idx="0">
                  <c:v>34</c:v>
                </c:pt>
                <c:pt idx="1">
                  <c:v>8</c:v>
                </c:pt>
                <c:pt idx="2">
                  <c:v>8</c:v>
                </c:pt>
                <c:pt idx="3">
                  <c:v>6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043-48A4-8229-8D2FB17501D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sz="2400"/>
              <a:t>Рік випуску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Лист2!$A$567:$A$578</c:f>
              <c:strCache>
                <c:ptCount val="12"/>
                <c:pt idx="0">
                  <c:v>2005 рік</c:v>
                </c:pt>
                <c:pt idx="1">
                  <c:v>2007 рік</c:v>
                </c:pt>
                <c:pt idx="2">
                  <c:v>2008 рік</c:v>
                </c:pt>
                <c:pt idx="3">
                  <c:v>2009 рік</c:v>
                </c:pt>
                <c:pt idx="4">
                  <c:v>2010 рік</c:v>
                </c:pt>
                <c:pt idx="5">
                  <c:v>2011 рік</c:v>
                </c:pt>
                <c:pt idx="6">
                  <c:v>2012 рік</c:v>
                </c:pt>
                <c:pt idx="7">
                  <c:v>2014 рік</c:v>
                </c:pt>
                <c:pt idx="8">
                  <c:v>2015 рік</c:v>
                </c:pt>
                <c:pt idx="9">
                  <c:v>2018 рік</c:v>
                </c:pt>
                <c:pt idx="10">
                  <c:v>2019 рік</c:v>
                </c:pt>
                <c:pt idx="11">
                  <c:v>2020 рік</c:v>
                </c:pt>
              </c:strCache>
            </c:strRef>
          </c:cat>
          <c:val>
            <c:numRef>
              <c:f>Лист2!$B$567:$B$578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3</c:v>
                </c:pt>
                <c:pt idx="3">
                  <c:v>4</c:v>
                </c:pt>
                <c:pt idx="4">
                  <c:v>6</c:v>
                </c:pt>
                <c:pt idx="5">
                  <c:v>4</c:v>
                </c:pt>
                <c:pt idx="6">
                  <c:v>4</c:v>
                </c:pt>
                <c:pt idx="7">
                  <c:v>1</c:v>
                </c:pt>
                <c:pt idx="8">
                  <c:v>5</c:v>
                </c:pt>
                <c:pt idx="9">
                  <c:v>17</c:v>
                </c:pt>
                <c:pt idx="10">
                  <c:v>4</c:v>
                </c:pt>
                <c:pt idx="1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A2-4A03-A66D-E4574523D8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78807968"/>
        <c:axId val="1078816128"/>
      </c:barChart>
      <c:catAx>
        <c:axId val="1078807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078816128"/>
        <c:crosses val="autoZero"/>
        <c:auto val="1"/>
        <c:lblAlgn val="ctr"/>
        <c:lblOffset val="100"/>
        <c:noMultiLvlLbl val="0"/>
      </c:catAx>
      <c:valAx>
        <c:axId val="1078816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0788079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cap="all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 sz="1200">
                <a:solidFill>
                  <a:schemeClr val="tx1"/>
                </a:solidFill>
              </a:rPr>
              <a:t>[Лояльність до керівництва та співробітників]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cap="all" spc="5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0.30305905511811021"/>
          <c:y val="0.26390135257754638"/>
          <c:w val="0.48554877515310585"/>
          <c:h val="0.69363937347988136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3FB-4D4B-81C6-CBBA1AC98A9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43FB-4D4B-81C6-CBBA1AC98A9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43FB-4D4B-81C6-CBBA1AC98A9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43FB-4D4B-81C6-CBBA1AC98A9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43FB-4D4B-81C6-CBBA1AC98A9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Лист2!$E$415:$E$419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Лист2!$F$415:$F$419</c:f>
              <c:numCache>
                <c:formatCode>General</c:formatCode>
                <c:ptCount val="5"/>
                <c:pt idx="0">
                  <c:v>28</c:v>
                </c:pt>
                <c:pt idx="1">
                  <c:v>13</c:v>
                </c:pt>
                <c:pt idx="2">
                  <c:v>8</c:v>
                </c:pt>
                <c:pt idx="3">
                  <c:v>6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3FB-4D4B-81C6-CBBA1AC98A9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>
                <a:solidFill>
                  <a:schemeClr val="tx1"/>
                </a:solidFill>
              </a:rPr>
              <a:t> [Здатність справлятися з новими та непередбачуваними ситуаціями]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spc="5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0.29431867891513563"/>
          <c:y val="0.35946491196220981"/>
          <c:w val="0.42525174978127733"/>
          <c:h val="0.6033506463924817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FB3-4194-96A4-E09F1B5A235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FB3-4194-96A4-E09F1B5A235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FB3-4194-96A4-E09F1B5A235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8FB3-4194-96A4-E09F1B5A235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8FB3-4194-96A4-E09F1B5A235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Лист2!$G$415:$G$419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Лист2!$H$415:$H$419</c:f>
              <c:numCache>
                <c:formatCode>General</c:formatCode>
                <c:ptCount val="5"/>
                <c:pt idx="0">
                  <c:v>24</c:v>
                </c:pt>
                <c:pt idx="1">
                  <c:v>17</c:v>
                </c:pt>
                <c:pt idx="2">
                  <c:v>10</c:v>
                </c:pt>
                <c:pt idx="3">
                  <c:v>4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FB3-4194-96A4-E09F1B5A2356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cap="all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 sz="1200">
                <a:solidFill>
                  <a:schemeClr val="tx1"/>
                </a:solidFill>
              </a:rPr>
              <a:t> [Здатність адекватно оцінювати ситуацію, розпізнавати і враховувати більшість зовнішніх та внутрішніх чинників]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cap="all" spc="5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0.33681867891513562"/>
          <c:y val="0.35920898687121455"/>
          <c:w val="0.4346959755030621"/>
          <c:h val="0.6172681529040267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9FC-47B0-B35C-EE21BDC0978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9FC-47B0-B35C-EE21BDC0978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69FC-47B0-B35C-EE21BDC0978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69FC-47B0-B35C-EE21BDC0978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69FC-47B0-B35C-EE21BDC0978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Лист2!$A$431:$A$435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Лист2!$B$431:$B$435</c:f>
              <c:numCache>
                <c:formatCode>General</c:formatCode>
                <c:ptCount val="5"/>
                <c:pt idx="0">
                  <c:v>29</c:v>
                </c:pt>
                <c:pt idx="1">
                  <c:v>13</c:v>
                </c:pt>
                <c:pt idx="2">
                  <c:v>10</c:v>
                </c:pt>
                <c:pt idx="3">
                  <c:v>4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9FC-47B0-B35C-EE21BDC09789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cap="all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 sz="1200">
                <a:solidFill>
                  <a:schemeClr val="tx1"/>
                </a:solidFill>
              </a:rPr>
              <a:t>[Вміння проявляти ініціативу у професійній діяльності]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cap="all" spc="5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757-4F7D-BDA7-11933E753F0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757-4F7D-BDA7-11933E753F0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F757-4F7D-BDA7-11933E753F0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F757-4F7D-BDA7-11933E753F0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F757-4F7D-BDA7-11933E753F0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Лист2!$C$431:$C$435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Лист2!$D$431:$D$435</c:f>
              <c:numCache>
                <c:formatCode>General</c:formatCode>
                <c:ptCount val="5"/>
                <c:pt idx="0">
                  <c:v>22</c:v>
                </c:pt>
                <c:pt idx="1">
                  <c:v>19</c:v>
                </c:pt>
                <c:pt idx="2">
                  <c:v>10</c:v>
                </c:pt>
                <c:pt idx="3">
                  <c:v>5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757-4F7D-BDA7-11933E753F06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cap="all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 sz="1200">
                <a:solidFill>
                  <a:schemeClr val="tx1"/>
                </a:solidFill>
              </a:rPr>
              <a:t>[Творчий потенціал (здатність до інновацій та новаторства)]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cap="all" spc="5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0.30121106736657915"/>
          <c:y val="0.34552662964481384"/>
          <c:w val="0.46146697287839022"/>
          <c:h val="0.65447337035518616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92C-4A15-84D8-ABA401F9CD0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92C-4A15-84D8-ABA401F9CD0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92C-4A15-84D8-ABA401F9CD0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C92C-4A15-84D8-ABA401F9CD0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C92C-4A15-84D8-ABA401F9CD0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Лист2!$E$431:$E$435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Лист2!$F$431:$F$435</c:f>
              <c:numCache>
                <c:formatCode>General</c:formatCode>
                <c:ptCount val="5"/>
                <c:pt idx="0">
                  <c:v>24</c:v>
                </c:pt>
                <c:pt idx="1">
                  <c:v>12</c:v>
                </c:pt>
                <c:pt idx="2">
                  <c:v>12</c:v>
                </c:pt>
                <c:pt idx="3">
                  <c:v>7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92C-4A15-84D8-ABA401F9CD0E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>
                <a:solidFill>
                  <a:schemeClr val="tx1"/>
                </a:solidFill>
              </a:rPr>
              <a:t> [Дисциплінованість]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spc="5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46B-4414-B750-20D7255038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46B-4414-B750-20D7255038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F46B-4414-B750-20D7255038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F46B-4414-B750-20D7255038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F46B-4414-B750-20D72550385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Лист2!$G$431:$G$435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Лист2!$H$431:$H$435</c:f>
              <c:numCache>
                <c:formatCode>General</c:formatCode>
                <c:ptCount val="5"/>
                <c:pt idx="0">
                  <c:v>33</c:v>
                </c:pt>
                <c:pt idx="1">
                  <c:v>8</c:v>
                </c:pt>
                <c:pt idx="2">
                  <c:v>11</c:v>
                </c:pt>
                <c:pt idx="3">
                  <c:v>4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46B-4414-B750-20D72550385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>
                <a:solidFill>
                  <a:schemeClr val="tx1"/>
                </a:solidFill>
              </a:rPr>
              <a:t> [Лідерські якості]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spc="5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2B0-483F-9BBB-0E6F815FB64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2B0-483F-9BBB-0E6F815FB64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2B0-483F-9BBB-0E6F815FB64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D2B0-483F-9BBB-0E6F815FB64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D2B0-483F-9BBB-0E6F815FB64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Лист2!$I$431:$I$435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Лист2!$J$431:$J$435</c:f>
              <c:numCache>
                <c:formatCode>General</c:formatCode>
                <c:ptCount val="5"/>
                <c:pt idx="0">
                  <c:v>21</c:v>
                </c:pt>
                <c:pt idx="1">
                  <c:v>17</c:v>
                </c:pt>
                <c:pt idx="2">
                  <c:v>11</c:v>
                </c:pt>
                <c:pt idx="3">
                  <c:v>6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2B0-483F-9BBB-0E6F815FB643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>
                <a:solidFill>
                  <a:schemeClr val="tx1"/>
                </a:solidFill>
              </a:rPr>
              <a:t>[Загальна теоретична підготовка за профілем]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1-C7CF-4F72-AC94-0E618CCF4436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3-C7CF-4F72-AC94-0E618CCF4436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5-C7CF-4F72-AC94-0E618CCF4436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7-C7CF-4F72-AC94-0E618CCF4436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9-C7CF-4F72-AC94-0E618CCF4436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baseline="0"/>
                      <a:t>
</a:t>
                    </a:r>
                    <a:fld id="{F5714022-2E5A-4E88-BE5D-C9C044D31516}" type="PERCENTAGE">
                      <a:rPr lang="en-US" baseline="0"/>
                      <a:pPr/>
                      <a:t>[ВІДСОТОК]</a:t>
                    </a:fld>
                    <a:endParaRPr lang="en-US" baseline="0"/>
                  </a:p>
                </c:rich>
              </c:tx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7CF-4F72-AC94-0E618CCF443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baseline="0"/>
                      <a:t>
</a:t>
                    </a:r>
                    <a:fld id="{0BD8763E-1633-46B3-97E7-0174C6009D95}" type="PERCENTAGE">
                      <a:rPr lang="en-US" baseline="0"/>
                      <a:pPr/>
                      <a:t>[ВІДСОТОК]</a:t>
                    </a:fld>
                    <a:endParaRPr lang="en-US" baseline="0"/>
                  </a:p>
                </c:rich>
              </c:tx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7CF-4F72-AC94-0E618CCF443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baseline="0"/>
                      <a:t>
</a:t>
                    </a:r>
                    <a:fld id="{3C04D701-0CEC-4E7A-9855-7FE741385823}" type="PERCENTAGE">
                      <a:rPr lang="en-US" baseline="0"/>
                      <a:pPr/>
                      <a:t>[ВІДСОТОК]</a:t>
                    </a:fld>
                    <a:endParaRPr lang="en-US" baseline="0"/>
                  </a:p>
                </c:rich>
              </c:tx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C7CF-4F72-AC94-0E618CCF4436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baseline="0"/>
                      <a:t>
</a:t>
                    </a:r>
                    <a:fld id="{9DD0F129-4989-45A4-BE55-C2F9A2E8FC9D}" type="PERCENTAGE">
                      <a:rPr lang="en-US" baseline="0"/>
                      <a:pPr/>
                      <a:t>[ВІДСОТОК]</a:t>
                    </a:fld>
                    <a:endParaRPr lang="en-US" baseline="0"/>
                  </a:p>
                </c:rich>
              </c:tx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C7CF-4F72-AC94-0E618CCF4436}"/>
                </c:ext>
              </c:extLst>
            </c:dLbl>
            <c:dLbl>
              <c:idx val="4"/>
              <c:layout>
                <c:manualLayout>
                  <c:x val="6.9532589676290515E-2"/>
                  <c:y val="0.12732137649460484"/>
                </c:manualLayout>
              </c:layout>
              <c:tx>
                <c:rich>
                  <a:bodyPr/>
                  <a:lstStyle/>
                  <a:p>
                    <a:r>
                      <a:rPr lang="en-US" baseline="0"/>
                      <a:t>
</a:t>
                    </a:r>
                    <a:fld id="{3A2615D3-7001-4ACB-B6D1-8F9E95A47A12}" type="PERCENTAGE">
                      <a:rPr lang="en-US" baseline="0"/>
                      <a:pPr/>
                      <a:t>[ВІДСОТОК]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C7CF-4F72-AC94-0E618CCF443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Лист2!$A$451:$A$455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Лист2!$B$451:$B$455</c:f>
              <c:numCache>
                <c:formatCode>General</c:formatCode>
                <c:ptCount val="5"/>
                <c:pt idx="0">
                  <c:v>27</c:v>
                </c:pt>
                <c:pt idx="1">
                  <c:v>12</c:v>
                </c:pt>
                <c:pt idx="2">
                  <c:v>10</c:v>
                </c:pt>
                <c:pt idx="3">
                  <c:v>5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7CF-4F72-AC94-0E618CCF4436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>
                <a:solidFill>
                  <a:schemeClr val="tx1"/>
                </a:solidFill>
              </a:rPr>
              <a:t> [Вміння виконувати основні професійні функції за профілем]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5"/>
          <c:y val="0.25642784705432164"/>
          <c:w val="0.79794422572178481"/>
          <c:h val="0.56898148148148153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616-403A-B784-C6CED98B131C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6616-403A-B784-C6CED98B131C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6616-403A-B784-C6CED98B131C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6616-403A-B784-C6CED98B131C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6616-403A-B784-C6CED98B131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Лист2!$C$451:$C$455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Лист2!$D$451:$D$455</c:f>
              <c:numCache>
                <c:formatCode>General</c:formatCode>
                <c:ptCount val="5"/>
                <c:pt idx="0">
                  <c:v>33</c:v>
                </c:pt>
                <c:pt idx="1">
                  <c:v>7</c:v>
                </c:pt>
                <c:pt idx="2">
                  <c:v>9</c:v>
                </c:pt>
                <c:pt idx="3">
                  <c:v>7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616-403A-B784-C6CED98B131C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>
                <a:solidFill>
                  <a:schemeClr val="tx1"/>
                </a:solidFill>
              </a:rPr>
              <a:t> [Вміння застосовувати набуті теоретичні знання у професійній діяльності]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3333333333333329E-2"/>
          <c:y val="0.27387069722158258"/>
          <c:w val="0.79794422572178481"/>
          <c:h val="0.56898148148148153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87D3-401D-8A86-08A3CC5A8352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87D3-401D-8A86-08A3CC5A8352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87D3-401D-8A86-08A3CC5A8352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87D3-401D-8A86-08A3CC5A8352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87D3-401D-8A86-08A3CC5A8352}"/>
              </c:ext>
            </c:extLst>
          </c:dPt>
          <c:dLbls>
            <c:dLbl>
              <c:idx val="4"/>
              <c:layout>
                <c:manualLayout>
                  <c:x val="7.9075240594925586E-2"/>
                  <c:y val="0.12398341830424241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7D3-401D-8A86-08A3CC5A83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Лист2!$E$451:$E$455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Лист2!$F$451:$F$455</c:f>
              <c:numCache>
                <c:formatCode>General</c:formatCode>
                <c:ptCount val="5"/>
                <c:pt idx="0">
                  <c:v>33</c:v>
                </c:pt>
                <c:pt idx="1">
                  <c:v>7</c:v>
                </c:pt>
                <c:pt idx="2">
                  <c:v>10</c:v>
                </c:pt>
                <c:pt idx="3">
                  <c:v>3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7D3-401D-8A86-08A3CC5A8352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Що було для вас важливим при виборі майбутньої професії (вкажіть не більше 3 варіантів відповіді)?</a:t>
            </a:r>
          </a:p>
        </c:rich>
      </c:tx>
      <c:layout>
        <c:manualLayout>
          <c:xMode val="edge"/>
          <c:yMode val="edge"/>
          <c:x val="0.1521819870009285"/>
          <c:y val="4.8929663608562688E-3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4619720609501977E-2"/>
          <c:y val="0.46203736495877418"/>
          <c:w val="0.92538027939049805"/>
          <c:h val="0.48497173291573276"/>
        </c:manualLayout>
      </c:layout>
      <c:pie3DChart>
        <c:varyColors val="1"/>
        <c:ser>
          <c:idx val="0"/>
          <c:order val="0"/>
          <c:explosion val="25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Лист2!$A$2:$A$7</c:f>
              <c:strCache>
                <c:ptCount val="6"/>
                <c:pt idx="0">
                  <c:v>гідна зарплата в майбутньому; перспективи працевлаштування; престижність професії; можливість кар'єрного зростання;</c:v>
                </c:pt>
                <c:pt idx="1">
                  <c:v>відповідність наявних знань, здібностей та нахилів майбутній професійній діяльності; професія допомагає почати власний бізнес;</c:v>
                </c:pt>
                <c:pt idx="2">
                  <c:v>можливість кар'єрного зростання; відповідність наявних знань, здібностей та нахилів майбутній професійній діяльності; професія допомагає почати власний бізнес;</c:v>
                </c:pt>
                <c:pt idx="3">
                  <c:v>перспективи працевлаштування; відповідність наявних знань, здібностей та нахилів майбутній професійній діяльності; професія допоможе знайти роботу за кордоном;</c:v>
                </c:pt>
                <c:pt idx="4">
                  <c:v>престижність професії; можливість кар'єрного зростання; відповідність наявних знань, здібностей та нахилів майбутній професійній діяльності;</c:v>
                </c:pt>
                <c:pt idx="5">
                  <c:v>професія допомагає почати власний бізнес;</c:v>
                </c:pt>
              </c:strCache>
            </c:strRef>
          </c:cat>
          <c:val>
            <c:numRef>
              <c:f>Лист2!$B$2:$B$7</c:f>
              <c:numCache>
                <c:formatCode>General</c:formatCode>
                <c:ptCount val="6"/>
                <c:pt idx="0">
                  <c:v>27</c:v>
                </c:pt>
                <c:pt idx="1">
                  <c:v>6</c:v>
                </c:pt>
                <c:pt idx="2">
                  <c:v>4</c:v>
                </c:pt>
                <c:pt idx="3">
                  <c:v>9</c:v>
                </c:pt>
                <c:pt idx="4">
                  <c:v>10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97-4E6B-99C4-D7B530509C50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7.0920361449451968E-3"/>
          <c:y val="0.11649552264074257"/>
          <c:w val="0.98030692682684761"/>
          <c:h val="0.27720601827790814"/>
        </c:manualLayout>
      </c:layout>
      <c:overlay val="0"/>
      <c:txPr>
        <a:bodyPr/>
        <a:lstStyle/>
        <a:p>
          <a:pPr>
            <a:defRPr sz="1200"/>
          </a:pPr>
          <a:endParaRPr lang="uk-UA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>
                <a:solidFill>
                  <a:schemeClr val="tx1"/>
                </a:solidFill>
              </a:rPr>
              <a:t>[Знання іноземних мов]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888888888888889E-2"/>
          <c:y val="0.17314814814814813"/>
          <c:w val="0.93888888888888888"/>
          <c:h val="0.65427821522309715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1-0821-4330-B049-9D559EB58D3D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3-0821-4330-B049-9D559EB58D3D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5-0821-4330-B049-9D559EB58D3D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7-0821-4330-B049-9D559EB58D3D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9-0821-4330-B049-9D559EB58D3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Лист2!$G$451:$G$455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Лист2!$H$451:$H$455</c:f>
              <c:numCache>
                <c:formatCode>General</c:formatCode>
                <c:ptCount val="5"/>
                <c:pt idx="0">
                  <c:v>16</c:v>
                </c:pt>
                <c:pt idx="1">
                  <c:v>13</c:v>
                </c:pt>
                <c:pt idx="2">
                  <c:v>14</c:v>
                </c:pt>
                <c:pt idx="3">
                  <c:v>8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821-4330-B049-9D559EB58D3D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>
                <a:solidFill>
                  <a:schemeClr val="tx1"/>
                </a:solidFill>
              </a:rPr>
              <a:t> [Вміння працювати на комп’ютері]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3333333333333333E-2"/>
          <c:y val="0.29351851851851851"/>
          <c:w val="0.93888888888888888"/>
          <c:h val="0.54779673374161564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1-2E47-4556-BF0E-3AA3ADE5822C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3-2E47-4556-BF0E-3AA3ADE5822C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5-2E47-4556-BF0E-3AA3ADE5822C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7-2E47-4556-BF0E-3AA3ADE5822C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9-2E47-4556-BF0E-3AA3ADE5822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Лист2!$I$451:$I$455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Лист2!$J$451:$J$455</c:f>
              <c:numCache>
                <c:formatCode>General</c:formatCode>
                <c:ptCount val="5"/>
                <c:pt idx="0">
                  <c:v>24</c:v>
                </c:pt>
                <c:pt idx="1">
                  <c:v>11</c:v>
                </c:pt>
                <c:pt idx="2">
                  <c:v>12</c:v>
                </c:pt>
                <c:pt idx="3">
                  <c:v>6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E47-4556-BF0E-3AA3ADE5822C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>
                <a:solidFill>
                  <a:schemeClr val="tx1"/>
                </a:solidFill>
              </a:rPr>
              <a:t> [Знання спеціалізованих прикладних програм, необхідних для здійснення професійної діяльності]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555555555555555E-2"/>
          <c:y val="0.36384259259259261"/>
          <c:w val="0.96944444444444444"/>
          <c:h val="0.53951334208223967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1-B4CF-4419-85A1-B6A806EA361E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3-B4CF-4419-85A1-B6A806EA361E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5-B4CF-4419-85A1-B6A806EA361E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7-B4CF-4419-85A1-B6A806EA361E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9-B4CF-4419-85A1-B6A806EA361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Лист2!$A$472:$A$476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Лист2!$B$472:$B$476</c:f>
              <c:numCache>
                <c:formatCode>General</c:formatCode>
                <c:ptCount val="5"/>
                <c:pt idx="0">
                  <c:v>25</c:v>
                </c:pt>
                <c:pt idx="1">
                  <c:v>11</c:v>
                </c:pt>
                <c:pt idx="2">
                  <c:v>10</c:v>
                </c:pt>
                <c:pt idx="3">
                  <c:v>6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4CF-4419-85A1-B6A806EA361E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>
                <a:solidFill>
                  <a:schemeClr val="tx1"/>
                </a:solidFill>
              </a:rPr>
              <a:t> [Володіння навичками збирання, обробки, аналізу, узагальнення інформації та презентації результатів]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1-2BDE-4F2B-8392-33A1549342CB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3-2BDE-4F2B-8392-33A1549342CB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5-2BDE-4F2B-8392-33A1549342CB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7-2BDE-4F2B-8392-33A1549342CB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9-2BDE-4F2B-8392-33A1549342C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Лист2!$C$472:$C$476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Лист2!$D$472:$D$476</c:f>
              <c:numCache>
                <c:formatCode>General</c:formatCode>
                <c:ptCount val="5"/>
                <c:pt idx="0">
                  <c:v>27</c:v>
                </c:pt>
                <c:pt idx="1">
                  <c:v>9</c:v>
                </c:pt>
                <c:pt idx="2">
                  <c:v>12</c:v>
                </c:pt>
                <c:pt idx="3">
                  <c:v>4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BDE-4F2B-8392-33A1549342CB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>
                <a:solidFill>
                  <a:schemeClr val="tx1"/>
                </a:solidFill>
              </a:rPr>
              <a:t>[Знання про основні технологічні процеси професійної діяльності]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611111111111111E-2"/>
          <c:y val="0.33533831479194381"/>
          <c:w val="0.80277777777777792"/>
          <c:h val="0.51728585211711986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7450-43ED-8F27-6C07004DE5C3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7450-43ED-8F27-6C07004DE5C3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7450-43ED-8F27-6C07004DE5C3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7450-43ED-8F27-6C07004DE5C3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7450-43ED-8F27-6C07004DE5C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Лист2!$E$472:$E$476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Лист2!$F$472:$F$476</c:f>
              <c:numCache>
                <c:formatCode>General</c:formatCode>
                <c:ptCount val="5"/>
                <c:pt idx="0">
                  <c:v>24</c:v>
                </c:pt>
                <c:pt idx="1">
                  <c:v>14</c:v>
                </c:pt>
                <c:pt idx="2">
                  <c:v>8</c:v>
                </c:pt>
                <c:pt idx="3">
                  <c:v>7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450-43ED-8F27-6C07004DE5C3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>
                <a:solidFill>
                  <a:schemeClr val="tx1"/>
                </a:solidFill>
              </a:rPr>
              <a:t>[Обізнаність із законодавчо-нормативною базою у сфері професійної діяльності]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1-D0F7-4689-96C6-8F8841D64216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3-D0F7-4689-96C6-8F8841D64216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5-D0F7-4689-96C6-8F8841D64216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7-D0F7-4689-96C6-8F8841D64216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9-D0F7-4689-96C6-8F8841D6421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Лист2!$G$472:$G$476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Лист2!$H$472:$H$476</c:f>
              <c:numCache>
                <c:formatCode>General</c:formatCode>
                <c:ptCount val="5"/>
                <c:pt idx="0">
                  <c:v>26</c:v>
                </c:pt>
                <c:pt idx="1">
                  <c:v>8</c:v>
                </c:pt>
                <c:pt idx="2">
                  <c:v>13</c:v>
                </c:pt>
                <c:pt idx="3">
                  <c:v>8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0F7-4689-96C6-8F8841D64216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>
                <a:solidFill>
                  <a:schemeClr val="tx1"/>
                </a:solidFill>
              </a:rPr>
              <a:t>[Володіння суміжними знаннями та навичками (не за основним напрямом професійної діяльності)]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1-1C18-42EB-982B-F39D9310D1DF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3-1C18-42EB-982B-F39D9310D1DF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5-1C18-42EB-982B-F39D9310D1DF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7-1C18-42EB-982B-F39D9310D1DF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9-1C18-42EB-982B-F39D9310D1D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Лист2!$I$472:$I$476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Лист2!$J$472:$J$476</c:f>
              <c:numCache>
                <c:formatCode>General</c:formatCode>
                <c:ptCount val="5"/>
                <c:pt idx="0">
                  <c:v>23</c:v>
                </c:pt>
                <c:pt idx="1">
                  <c:v>11</c:v>
                </c:pt>
                <c:pt idx="2">
                  <c:v>12</c:v>
                </c:pt>
                <c:pt idx="3">
                  <c:v>7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C18-42EB-982B-F39D9310D1DF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>
                <a:solidFill>
                  <a:schemeClr val="tx1"/>
                </a:solidFill>
              </a:rPr>
              <a:t> [Володіння навичками міжособистісного спілкування (комунікабельність)]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1-1053-4E9F-88DE-4A80FF9A4B87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3-1053-4E9F-88DE-4A80FF9A4B87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5-1053-4E9F-88DE-4A80FF9A4B87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7-1053-4E9F-88DE-4A80FF9A4B87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9-1053-4E9F-88DE-4A80FF9A4B8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Лист2!$A$489:$A$493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Лист2!$B$489:$B$493</c:f>
              <c:numCache>
                <c:formatCode>General</c:formatCode>
                <c:ptCount val="5"/>
                <c:pt idx="0">
                  <c:v>32</c:v>
                </c:pt>
                <c:pt idx="1">
                  <c:v>6</c:v>
                </c:pt>
                <c:pt idx="2">
                  <c:v>12</c:v>
                </c:pt>
                <c:pt idx="3">
                  <c:v>3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053-4E9F-88DE-4A80FF9A4B87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>
                <a:solidFill>
                  <a:schemeClr val="tx1"/>
                </a:solidFill>
              </a:rPr>
              <a:t>[Вміння працювати в команді]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277777777777776"/>
          <c:y val="0.27560185185185188"/>
          <c:w val="0.71944444444444444"/>
          <c:h val="0.49521507728200642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1-1542-4027-857F-2BF18C8D42B2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3-1542-4027-857F-2BF18C8D42B2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5-1542-4027-857F-2BF18C8D42B2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7-1542-4027-857F-2BF18C8D42B2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9-1542-4027-857F-2BF18C8D42B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Лист2!$C$489:$C$493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Лист2!$D$489:$D$493</c:f>
              <c:numCache>
                <c:formatCode>General</c:formatCode>
                <c:ptCount val="5"/>
                <c:pt idx="0">
                  <c:v>31</c:v>
                </c:pt>
                <c:pt idx="1">
                  <c:v>7</c:v>
                </c:pt>
                <c:pt idx="2">
                  <c:v>10</c:v>
                </c:pt>
                <c:pt idx="3">
                  <c:v>4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542-4027-857F-2BF18C8D42B2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>
                <a:solidFill>
                  <a:schemeClr val="tx1"/>
                </a:solidFill>
              </a:rPr>
              <a:t> [Вміння організувати власну діяльність (визначати мету та завдання власної діяльності, порядок виконання завдань тощо)]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1-13D6-4E03-87C7-82674C63AFAF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3-13D6-4E03-87C7-82674C63AFAF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5-13D6-4E03-87C7-82674C63AFAF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7-13D6-4E03-87C7-82674C63AFAF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9-13D6-4E03-87C7-82674C63AFA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Лист2!$E$489:$E$493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Лист2!$F$489:$F$493</c:f>
              <c:numCache>
                <c:formatCode>General</c:formatCode>
                <c:ptCount val="5"/>
                <c:pt idx="0">
                  <c:v>28</c:v>
                </c:pt>
                <c:pt idx="1">
                  <c:v>10</c:v>
                </c:pt>
                <c:pt idx="2">
                  <c:v>8</c:v>
                </c:pt>
                <c:pt idx="3">
                  <c:v>5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3D6-4E03-87C7-82674C63AFAF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ru-RU" sz="2400"/>
              <a:t>2. Як Ви вважаєте, обрана Вами професія затребувана на ринку праці?</a:t>
            </a:r>
          </a:p>
        </c:rich>
      </c:tx>
      <c:layout>
        <c:manualLayout>
          <c:xMode val="edge"/>
          <c:yMode val="edge"/>
          <c:x val="6.8205908799763043E-2"/>
          <c:y val="1.7543859649122806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9288459715321536E-2"/>
          <c:y val="0.40683112859858039"/>
          <c:w val="0.84667087312971501"/>
          <c:h val="0.58466753068217947"/>
        </c:manualLayout>
      </c:layout>
      <c:pie3DChart>
        <c:varyColors val="1"/>
        <c:ser>
          <c:idx val="0"/>
          <c:order val="0"/>
          <c:explosion val="25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Лист2!$A$34:$A$38</c:f>
              <c:strCache>
                <c:ptCount val="5"/>
                <c:pt idx="0">
                  <c:v>так, затребувана;</c:v>
                </c:pt>
                <c:pt idx="1">
                  <c:v>затребувана, але тільки в моєму регіоні;</c:v>
                </c:pt>
                <c:pt idx="2">
                  <c:v>зараз не затребувана, але буде затребувана в майбутньому;</c:v>
                </c:pt>
                <c:pt idx="3">
                  <c:v>важко відповісти</c:v>
                </c:pt>
                <c:pt idx="4">
                  <c:v>була затребувана, коли я вступав(ла) до закладу освіти;</c:v>
                </c:pt>
              </c:strCache>
            </c:strRef>
          </c:cat>
          <c:val>
            <c:numRef>
              <c:f>Лист2!$B$34:$B$38</c:f>
              <c:numCache>
                <c:formatCode>General</c:formatCode>
                <c:ptCount val="5"/>
                <c:pt idx="0">
                  <c:v>46</c:v>
                </c:pt>
                <c:pt idx="1">
                  <c:v>2</c:v>
                </c:pt>
                <c:pt idx="2">
                  <c:v>1</c:v>
                </c:pt>
                <c:pt idx="3">
                  <c:v>7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2B-42EE-88D8-3BA3EAC46DE3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1.101358859638126E-2"/>
          <c:y val="0.1187711933193914"/>
          <c:w val="0.63277151917191388"/>
          <c:h val="0.28093248307239088"/>
        </c:manualLayout>
      </c:layout>
      <c:overlay val="0"/>
      <c:txPr>
        <a:bodyPr/>
        <a:lstStyle/>
        <a:p>
          <a:pPr>
            <a:defRPr sz="1600"/>
          </a:pPr>
          <a:endParaRPr lang="uk-UA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>
                <a:solidFill>
                  <a:schemeClr val="tx1"/>
                </a:solidFill>
              </a:rPr>
              <a:t> [Вміння враховувати корпоративні інтереси в трудовій діяльності]</a:t>
            </a:r>
          </a:p>
        </c:rich>
      </c:tx>
      <c:layout>
        <c:manualLayout>
          <c:xMode val="edge"/>
          <c:yMode val="edge"/>
          <c:x val="0.11427077865266842"/>
          <c:y val="3.24074074074074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5"/>
          <c:y val="0.38245370370370368"/>
          <c:w val="0.73611111111111116"/>
          <c:h val="0.47738006707494895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1-CE34-486A-A0EB-11552A0FD0BA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3-CE34-486A-A0EB-11552A0FD0BA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5-CE34-486A-A0EB-11552A0FD0BA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7-CE34-486A-A0EB-11552A0FD0BA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9-CE34-486A-A0EB-11552A0FD0B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Лист2!$G$489:$G$493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Лист2!$H$489:$H$493</c:f>
              <c:numCache>
                <c:formatCode>General</c:formatCode>
                <c:ptCount val="5"/>
                <c:pt idx="0">
                  <c:v>24</c:v>
                </c:pt>
                <c:pt idx="1">
                  <c:v>12</c:v>
                </c:pt>
                <c:pt idx="2">
                  <c:v>11</c:v>
                </c:pt>
                <c:pt idx="3">
                  <c:v>7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E34-486A-A0EB-11552A0FD0BA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>
                <a:solidFill>
                  <a:schemeClr val="tx1"/>
                </a:solidFill>
              </a:rPr>
              <a:t>[Вміння шукати та використовувати нову інформацію]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1-0B14-488D-AE4E-06365271AC5F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3-0B14-488D-AE4E-06365271AC5F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5-0B14-488D-AE4E-06365271AC5F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7-0B14-488D-AE4E-06365271AC5F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9-0B14-488D-AE4E-06365271AC5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Лист2!$I$489:$I$493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Лист2!$J$489:$J$493</c:f>
              <c:numCache>
                <c:formatCode>General</c:formatCode>
                <c:ptCount val="5"/>
                <c:pt idx="0">
                  <c:v>32</c:v>
                </c:pt>
                <c:pt idx="1">
                  <c:v>7</c:v>
                </c:pt>
                <c:pt idx="2">
                  <c:v>10</c:v>
                </c:pt>
                <c:pt idx="3">
                  <c:v>5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B14-488D-AE4E-06365271AC5F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>
                <a:solidFill>
                  <a:schemeClr val="tx1"/>
                </a:solidFill>
              </a:rPr>
              <a:t> [Лояльність до керівництва та співробітників]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1-01E6-429B-8E65-C19A11B48073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3-01E6-429B-8E65-C19A11B48073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5-01E6-429B-8E65-C19A11B48073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7-01E6-429B-8E65-C19A11B48073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9-01E6-429B-8E65-C19A11B4807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Лист2!$A$510:$A$514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Лист2!$B$510:$B$514</c:f>
              <c:numCache>
                <c:formatCode>General</c:formatCode>
                <c:ptCount val="5"/>
                <c:pt idx="0">
                  <c:v>28</c:v>
                </c:pt>
                <c:pt idx="1">
                  <c:v>9</c:v>
                </c:pt>
                <c:pt idx="2">
                  <c:v>11</c:v>
                </c:pt>
                <c:pt idx="3">
                  <c:v>5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1E6-429B-8E65-C19A11B48073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>
                <a:solidFill>
                  <a:schemeClr val="tx1"/>
                </a:solidFill>
              </a:rPr>
              <a:t> [Здатність справлятися з новими та непередбачуваними ситуаціями]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1-77C8-483E-BE9A-1BE1F074832B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3-77C8-483E-BE9A-1BE1F074832B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5-77C8-483E-BE9A-1BE1F074832B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7-77C8-483E-BE9A-1BE1F074832B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9-77C8-483E-BE9A-1BE1F074832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Лист2!$C$510:$C$514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Лист2!$D$510:$D$514</c:f>
              <c:numCache>
                <c:formatCode>General</c:formatCode>
                <c:ptCount val="5"/>
                <c:pt idx="0">
                  <c:v>32</c:v>
                </c:pt>
                <c:pt idx="1">
                  <c:v>5</c:v>
                </c:pt>
                <c:pt idx="2">
                  <c:v>13</c:v>
                </c:pt>
                <c:pt idx="3">
                  <c:v>4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7C8-483E-BE9A-1BE1F074832B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>
                <a:solidFill>
                  <a:schemeClr val="tx1"/>
                </a:solidFill>
              </a:rPr>
              <a:t>[Здатність адекватно оцінювати ситуацію, розпізнавати і враховувати більшість зовнішніх та внутрішніх чинників]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1-71F5-44E2-83B6-299C6861EFF4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3-71F5-44E2-83B6-299C6861EFF4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5-71F5-44E2-83B6-299C6861EFF4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7-71F5-44E2-83B6-299C6861EFF4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9-71F5-44E2-83B6-299C6861EFF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Лист2!$E$510:$E$514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Лист2!$F$510:$F$514</c:f>
              <c:numCache>
                <c:formatCode>General</c:formatCode>
                <c:ptCount val="5"/>
                <c:pt idx="0">
                  <c:v>32</c:v>
                </c:pt>
                <c:pt idx="1">
                  <c:v>6</c:v>
                </c:pt>
                <c:pt idx="2">
                  <c:v>12</c:v>
                </c:pt>
                <c:pt idx="3">
                  <c:v>4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1F5-44E2-83B6-299C6861EFF4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>
                <a:solidFill>
                  <a:schemeClr val="tx1"/>
                </a:solidFill>
              </a:rPr>
              <a:t> [Вміння проявляти ініціативу у професійній діяльності]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"/>
          <c:y val="0.23747080933493406"/>
          <c:w val="0.86944444444444446"/>
          <c:h val="0.5675042044688946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1-F134-4D1B-9A90-79A881D7E47C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3-F134-4D1B-9A90-79A881D7E47C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5-F134-4D1B-9A90-79A881D7E47C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7-F134-4D1B-9A90-79A881D7E47C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9-F134-4D1B-9A90-79A881D7E47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Лист2!$G$510:$G$514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Лист2!$H$510:$H$514</c:f>
              <c:numCache>
                <c:formatCode>General</c:formatCode>
                <c:ptCount val="5"/>
                <c:pt idx="0">
                  <c:v>27</c:v>
                </c:pt>
                <c:pt idx="1">
                  <c:v>9</c:v>
                </c:pt>
                <c:pt idx="2">
                  <c:v>13</c:v>
                </c:pt>
                <c:pt idx="3">
                  <c:v>5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134-4D1B-9A90-79A881D7E47C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>
                <a:solidFill>
                  <a:schemeClr val="tx1"/>
                </a:solidFill>
              </a:rPr>
              <a:t> [Творчий потенціал (здатність до інновацій та новаторства)]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166666666666666E-2"/>
          <c:y val="0.22540828938903495"/>
          <c:w val="0.8472222222222221"/>
          <c:h val="0.55142084454102913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1-91DB-4044-9899-C295AC93E559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3-91DB-4044-9899-C295AC93E559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5-91DB-4044-9899-C295AC93E559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7-91DB-4044-9899-C295AC93E559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/>
            </c:spPr>
            <c:extLst>
              <c:ext xmlns:c16="http://schemas.microsoft.com/office/drawing/2014/chart" uri="{C3380CC4-5D6E-409C-BE32-E72D297353CC}">
                <c16:uniqueId val="{00000009-91DB-4044-9899-C295AC93E55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Лист2!$I$510:$I$514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Лист2!$J$510:$J$514</c:f>
              <c:numCache>
                <c:formatCode>General</c:formatCode>
                <c:ptCount val="5"/>
                <c:pt idx="0">
                  <c:v>25</c:v>
                </c:pt>
                <c:pt idx="1">
                  <c:v>10</c:v>
                </c:pt>
                <c:pt idx="2">
                  <c:v>11</c:v>
                </c:pt>
                <c:pt idx="3">
                  <c:v>5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1DB-4044-9899-C295AC93E559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 sz="1600">
                <a:solidFill>
                  <a:schemeClr val="tx1"/>
                </a:solidFill>
              </a:rPr>
              <a:t>[Дисциплінованість]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50"/>
      <c:rotY val="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7C8E-46B6-B292-2ACD681C1F7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7C8E-46B6-B292-2ACD681C1F7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7C8E-46B6-B292-2ACD681C1F7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7C8E-46B6-B292-2ACD681C1F7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9-7C8E-46B6-B292-2ACD681C1F7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Лист2!$A$529:$A$533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Лист2!$B$529:$B$533</c:f>
              <c:numCache>
                <c:formatCode>General</c:formatCode>
                <c:ptCount val="5"/>
                <c:pt idx="0">
                  <c:v>32</c:v>
                </c:pt>
                <c:pt idx="1">
                  <c:v>7</c:v>
                </c:pt>
                <c:pt idx="2">
                  <c:v>10</c:v>
                </c:pt>
                <c:pt idx="3">
                  <c:v>5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C8E-46B6-B292-2ACD681C1F79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 sz="1600">
                <a:solidFill>
                  <a:schemeClr val="tx1"/>
                </a:solidFill>
              </a:rPr>
              <a:t> [Лідерські якості]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50"/>
      <c:rotY val="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5936-4514-B70F-9E221FC00BD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5936-4514-B70F-9E221FC00BD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5936-4514-B70F-9E221FC00BD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5936-4514-B70F-9E221FC00BD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9-5936-4514-B70F-9E221FC00BD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Лист2!$C$529:$C$533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Лист2!$D$529:$D$533</c:f>
              <c:numCache>
                <c:formatCode>General</c:formatCode>
                <c:ptCount val="5"/>
                <c:pt idx="0">
                  <c:v>23</c:v>
                </c:pt>
                <c:pt idx="1">
                  <c:v>16</c:v>
                </c:pt>
                <c:pt idx="2">
                  <c:v>10</c:v>
                </c:pt>
                <c:pt idx="3">
                  <c:v>4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936-4514-B70F-9E221FC00BD4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sz="2400"/>
              <a:t>14.  Чи достатній на сьогодні рівень оплати Вашої праці як фахівця?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A57-4BA0-B52F-A8089B71E60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A57-4BA0-B52F-A8089B71E60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A57-4BA0-B52F-A8089B71E60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1A57-4BA0-B52F-A8089B71E60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Лист2!$E$529:$E$532</c:f>
              <c:strCache>
                <c:ptCount val="4"/>
                <c:pt idx="0">
                  <c:v>Могла б бути кращою;</c:v>
                </c:pt>
                <c:pt idx="1">
                  <c:v>Ні, мені не вистачає на мої потреби</c:v>
                </c:pt>
                <c:pt idx="2">
                  <c:v>Так, це вище ніж я розраховував(ла);</c:v>
                </c:pt>
                <c:pt idx="3">
                  <c:v>Так, це достойна платня за мою роботу;</c:v>
                </c:pt>
              </c:strCache>
            </c:strRef>
          </c:cat>
          <c:val>
            <c:numRef>
              <c:f>Лист2!$F$529:$F$532</c:f>
              <c:numCache>
                <c:formatCode>General</c:formatCode>
                <c:ptCount val="4"/>
                <c:pt idx="0">
                  <c:v>32</c:v>
                </c:pt>
                <c:pt idx="1">
                  <c:v>8</c:v>
                </c:pt>
                <c:pt idx="2">
                  <c:v>4</c:v>
                </c:pt>
                <c:pt idx="3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A57-4BA0-B52F-A8089B71E603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ru-RU" sz="2400"/>
              <a:t>3. Як Ви вважаєте, чи достатньо Ви отримали знань у процесі навчання для майбутньої професійної діяльності (оберіть усі придатні варіанти):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49401271648818817"/>
          <c:y val="0.25547722207387091"/>
          <c:w val="0.39608428652283523"/>
          <c:h val="0.70068868903420267"/>
        </c:manualLayout>
      </c:layout>
      <c:pieChart>
        <c:varyColors val="1"/>
        <c:ser>
          <c:idx val="0"/>
          <c:order val="0"/>
          <c:explosion val="25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Лист2!$A$60:$A$64</c:f>
              <c:strCache>
                <c:ptCount val="5"/>
                <c:pt idx="0">
                  <c:v>достатньо;</c:v>
                </c:pt>
                <c:pt idx="1">
                  <c:v>мені не вистачає практичних знань, умінь і навичок;</c:v>
                </c:pt>
                <c:pt idx="2">
                  <c:v>намагаюся отримувати необхідні мені знання самостійно;</c:v>
                </c:pt>
                <c:pt idx="3">
                  <c:v>отримані мною теоретичні знання майже не стосуються моєї майбутньої професії;</c:v>
                </c:pt>
                <c:pt idx="4">
                  <c:v>повністю не задоволений(на) якістю отриманих знань;</c:v>
                </c:pt>
              </c:strCache>
            </c:strRef>
          </c:cat>
          <c:val>
            <c:numRef>
              <c:f>Лист2!$B$60:$B$64</c:f>
              <c:numCache>
                <c:formatCode>General</c:formatCode>
                <c:ptCount val="5"/>
                <c:pt idx="0">
                  <c:v>36</c:v>
                </c:pt>
                <c:pt idx="1">
                  <c:v>14</c:v>
                </c:pt>
                <c:pt idx="2">
                  <c:v>3</c:v>
                </c:pt>
                <c:pt idx="3">
                  <c:v>1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E1-44DA-B5BA-4D2BA0F9A34E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layout>
        <c:manualLayout>
          <c:xMode val="edge"/>
          <c:yMode val="edge"/>
          <c:x val="6.4268206252977231E-2"/>
          <c:y val="0.21457396429530942"/>
          <c:w val="0.33745739209270265"/>
          <c:h val="0.70267063360076265"/>
        </c:manualLayout>
      </c:layout>
      <c:overlay val="0"/>
      <c:txPr>
        <a:bodyPr/>
        <a:lstStyle/>
        <a:p>
          <a:pPr>
            <a:defRPr sz="1800"/>
          </a:pPr>
          <a:endParaRPr lang="uk-UA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>
                <a:solidFill>
                  <a:schemeClr val="tx1"/>
                </a:solidFill>
              </a:rPr>
              <a:t>[Проходження стажування (практики)]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86B5-4C4D-B49A-3899DC5105FE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86B5-4C4D-B49A-3899DC5105FE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86B5-4C4D-B49A-3899DC5105FE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86B5-4C4D-B49A-3899DC5105FE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86B5-4C4D-B49A-3899DC5105F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Лист2!$C$550:$C$554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Лист2!$D$550:$D$554</c:f>
              <c:numCache>
                <c:formatCode>General</c:formatCode>
                <c:ptCount val="5"/>
                <c:pt idx="0">
                  <c:v>24</c:v>
                </c:pt>
                <c:pt idx="1">
                  <c:v>14</c:v>
                </c:pt>
                <c:pt idx="2">
                  <c:v>8</c:v>
                </c:pt>
                <c:pt idx="3">
                  <c:v>7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6B5-4C4D-B49A-3899DC5105FE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>
                <a:solidFill>
                  <a:schemeClr val="tx1"/>
                </a:solidFill>
              </a:rPr>
              <a:t> [Сприяння працевлаштуванню]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3A74-44A9-AE23-21078A9E162C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3A74-44A9-AE23-21078A9E162C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3A74-44A9-AE23-21078A9E162C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3A74-44A9-AE23-21078A9E162C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3A74-44A9-AE23-21078A9E162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Лист2!$A$550:$A$554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Лист2!$B$550:$B$554</c:f>
              <c:numCache>
                <c:formatCode>General</c:formatCode>
                <c:ptCount val="5"/>
                <c:pt idx="0">
                  <c:v>9</c:v>
                </c:pt>
                <c:pt idx="1">
                  <c:v>19</c:v>
                </c:pt>
                <c:pt idx="2">
                  <c:v>12</c:v>
                </c:pt>
                <c:pt idx="3">
                  <c:v>8</c:v>
                </c:pt>
                <c:pt idx="4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A74-44A9-AE23-21078A9E162C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>
                <a:solidFill>
                  <a:schemeClr val="tx1"/>
                </a:solidFill>
              </a:rPr>
              <a:t> [Додаткові освітні програми]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A6CC-4FAB-8EFE-80B9A29116EC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A6CC-4FAB-8EFE-80B9A29116EC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A6CC-4FAB-8EFE-80B9A29116EC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A6CC-4FAB-8EFE-80B9A29116EC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A6CC-4FAB-8EFE-80B9A29116E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Лист2!$E$550:$E$554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Лист2!$F$550:$F$554</c:f>
              <c:numCache>
                <c:formatCode>General</c:formatCode>
                <c:ptCount val="5"/>
                <c:pt idx="0">
                  <c:v>19</c:v>
                </c:pt>
                <c:pt idx="1">
                  <c:v>14</c:v>
                </c:pt>
                <c:pt idx="2">
                  <c:v>13</c:v>
                </c:pt>
                <c:pt idx="3">
                  <c:v>6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6CC-4FAB-8EFE-80B9A29116EC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>
                <a:solidFill>
                  <a:schemeClr val="tx1"/>
                </a:solidFill>
              </a:rPr>
              <a:t> [Лекції, тренінги, семінари, які проводяться практиками]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9F7C-4F2C-A2FC-20502C09DD4F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9F7C-4F2C-A2FC-20502C09DD4F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9F7C-4F2C-A2FC-20502C09DD4F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9F7C-4F2C-A2FC-20502C09DD4F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9F7C-4F2C-A2FC-20502C09DD4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Лист2!$G$550:$G$554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Лист2!$H$550:$H$554</c:f>
              <c:numCache>
                <c:formatCode>General</c:formatCode>
                <c:ptCount val="5"/>
                <c:pt idx="0">
                  <c:v>26</c:v>
                </c:pt>
                <c:pt idx="1">
                  <c:v>12</c:v>
                </c:pt>
                <c:pt idx="2">
                  <c:v>9</c:v>
                </c:pt>
                <c:pt idx="3">
                  <c:v>6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F7C-4F2C-A2FC-20502C09DD4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 sz="2000">
                <a:solidFill>
                  <a:schemeClr val="tx1"/>
                </a:solidFill>
              </a:rPr>
              <a:t> [Додаткові тренінгові програми з ефективного працевлаштування]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AC72-4B2A-8C6C-D0E8FBB1DA11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AC72-4B2A-8C6C-D0E8FBB1DA11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AC72-4B2A-8C6C-D0E8FBB1DA11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AC72-4B2A-8C6C-D0E8FBB1DA11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AC72-4B2A-8C6C-D0E8FBB1DA1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Лист2!$I$550:$I$554</c:f>
              <c:strCache>
                <c:ptCount val="5"/>
                <c:pt idx="0">
                  <c:v>5 балів</c:v>
                </c:pt>
                <c:pt idx="1">
                  <c:v>4 бали</c:v>
                </c:pt>
                <c:pt idx="2">
                  <c:v>3 бали</c:v>
                </c:pt>
                <c:pt idx="3">
                  <c:v>2 бали</c:v>
                </c:pt>
                <c:pt idx="4">
                  <c:v>1 бал</c:v>
                </c:pt>
              </c:strCache>
            </c:strRef>
          </c:cat>
          <c:val>
            <c:numRef>
              <c:f>Лист2!$J$550:$J$554</c:f>
              <c:numCache>
                <c:formatCode>General</c:formatCode>
                <c:ptCount val="5"/>
                <c:pt idx="0">
                  <c:v>14</c:v>
                </c:pt>
                <c:pt idx="1">
                  <c:v>16</c:v>
                </c:pt>
                <c:pt idx="2">
                  <c:v>13</c:v>
                </c:pt>
                <c:pt idx="3">
                  <c:v>9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C72-4B2A-8C6C-D0E8FBB1DA11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ru-RU" sz="2400"/>
              <a:t>4. Чи маєте Ви досвід роботи?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explosion val="25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Лист2!$A$74:$A$76</c:f>
              <c:strCache>
                <c:ptCount val="3"/>
                <c:pt idx="0">
                  <c:v>так, я працюю (працював) за спеціальністю;</c:v>
                </c:pt>
                <c:pt idx="1">
                  <c:v>так, але працюю (працював) не за спеціальністю;</c:v>
                </c:pt>
                <c:pt idx="2">
                  <c:v>ні, не працюю</c:v>
                </c:pt>
              </c:strCache>
            </c:strRef>
          </c:cat>
          <c:val>
            <c:numRef>
              <c:f>Лист2!$B$74:$B$76</c:f>
              <c:numCache>
                <c:formatCode>General</c:formatCode>
                <c:ptCount val="3"/>
                <c:pt idx="0">
                  <c:v>19</c:v>
                </c:pt>
                <c:pt idx="1">
                  <c:v>35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66-4E60-8BEF-BBD7C9DB4A1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overlay val="0"/>
      <c:txPr>
        <a:bodyPr/>
        <a:lstStyle/>
        <a:p>
          <a:pPr>
            <a:defRPr sz="1800"/>
          </a:pPr>
          <a:endParaRPr lang="uk-UA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ru-RU" sz="2400"/>
              <a:t>5. Як Ви знайшли своє перше робоче місце? (для позитивних відповідей на питання 4)?</a:t>
            </a:r>
          </a:p>
        </c:rich>
      </c:tx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3F28-4947-A8D7-9F545C7A053D}"/>
              </c:ext>
            </c:extLst>
          </c:dPt>
          <c:dPt>
            <c:idx val="1"/>
            <c:invertIfNegative val="0"/>
            <c:bubble3D val="0"/>
            <c:spPr>
              <a:solidFill>
                <a:schemeClr val="bg2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3F28-4947-A8D7-9F545C7A053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3F28-4947-A8D7-9F545C7A053D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3F28-4947-A8D7-9F545C7A053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9-3F28-4947-A8D7-9F545C7A053D}"/>
              </c:ext>
            </c:extLst>
          </c:dPt>
          <c:dPt>
            <c:idx val="5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B-3F28-4947-A8D7-9F545C7A053D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D-3F28-4947-A8D7-9F545C7A053D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Лист2!$A$82:$A$89</c:f>
              <c:strCache>
                <c:ptCount val="8"/>
                <c:pt idx="0">
                  <c:v>допомогли батьки;</c:v>
                </c:pt>
                <c:pt idx="1">
                  <c:v>допомогли викладачі;</c:v>
                </c:pt>
                <c:pt idx="2">
                  <c:v>за порадою друзів;</c:v>
                </c:pt>
                <c:pt idx="3">
                  <c:v>за рекомендацією університету;</c:v>
                </c:pt>
                <c:pt idx="4">
                  <c:v>звернувся до кадрового агентства;</c:v>
                </c:pt>
                <c:pt idx="5">
                  <c:v>знайшов роботу через Інтернет;</c:v>
                </c:pt>
                <c:pt idx="6">
                  <c:v>знайшов роботу через центр зайнятості;</c:v>
                </c:pt>
                <c:pt idx="7">
                  <c:v>інше</c:v>
                </c:pt>
              </c:strCache>
            </c:strRef>
          </c:cat>
          <c:val>
            <c:numRef>
              <c:f>Лист2!$B$82:$B$89</c:f>
              <c:numCache>
                <c:formatCode>General</c:formatCode>
                <c:ptCount val="8"/>
                <c:pt idx="0">
                  <c:v>6</c:v>
                </c:pt>
                <c:pt idx="1">
                  <c:v>3</c:v>
                </c:pt>
                <c:pt idx="2">
                  <c:v>8</c:v>
                </c:pt>
                <c:pt idx="3">
                  <c:v>3</c:v>
                </c:pt>
                <c:pt idx="4">
                  <c:v>4</c:v>
                </c:pt>
                <c:pt idx="5">
                  <c:v>7</c:v>
                </c:pt>
                <c:pt idx="6">
                  <c:v>4</c:v>
                </c:pt>
                <c:pt idx="7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F28-4947-A8D7-9F545C7A053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78811776"/>
        <c:axId val="1078815040"/>
      </c:barChart>
      <c:catAx>
        <c:axId val="1078811776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800"/>
            </a:pPr>
            <a:endParaRPr lang="uk-UA"/>
          </a:p>
        </c:txPr>
        <c:crossAx val="1078815040"/>
        <c:crosses val="autoZero"/>
        <c:auto val="1"/>
        <c:lblAlgn val="ctr"/>
        <c:lblOffset val="100"/>
        <c:noMultiLvlLbl val="0"/>
      </c:catAx>
      <c:valAx>
        <c:axId val="10788150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107881177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ru-RU" sz="2400"/>
              <a:t>6. З якими труднощами Ви зіткнулися при пошуку роботи? </a:t>
            </a:r>
          </a:p>
        </c:rich>
      </c:tx>
      <c:layout>
        <c:manualLayout>
          <c:xMode val="edge"/>
          <c:yMode val="edge"/>
          <c:x val="0.13342268386664433"/>
          <c:y val="1.0884353741496598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explosion val="25"/>
          <c:dPt>
            <c:idx val="6"/>
            <c:bubble3D val="0"/>
            <c:spPr>
              <a:solidFill>
                <a:schemeClr val="lt1"/>
              </a:solidFill>
              <a:ln w="12700" cap="flat" cmpd="sng" algn="ctr">
                <a:solidFill>
                  <a:schemeClr val="accent6"/>
                </a:solidFill>
                <a:prstDash val="solid"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1-73FD-49D1-A6C3-05534CDE644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/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Лист2!$A$115:$A$121</c:f>
              <c:strCache>
                <c:ptCount val="7"/>
                <c:pt idx="0">
                  <c:v>випускники мого закладу освіти не користуються попитом; мені легко було знайти роботу;</c:v>
                </c:pt>
                <c:pt idx="1">
                  <c:v>відсутність необхідного рівня освіти;</c:v>
                </c:pt>
                <c:pt idx="2">
                  <c:v>інше;</c:v>
                </c:pt>
                <c:pt idx="3">
                  <c:v>мені легко було знайти роботу;</c:v>
                </c:pt>
                <c:pt idx="4">
                  <c:v>моя спеціальність не користується попитом на ринку праці; </c:v>
                </c:pt>
                <c:pt idx="5">
                  <c:v>недостатність професійних знань і навичок;</c:v>
                </c:pt>
                <c:pt idx="6">
                  <c:v>немає досвіду роботи;</c:v>
                </c:pt>
              </c:strCache>
            </c:strRef>
          </c:cat>
          <c:val>
            <c:numRef>
              <c:f>Лист2!$B$115:$B$121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6</c:v>
                </c:pt>
                <c:pt idx="3">
                  <c:v>22</c:v>
                </c:pt>
                <c:pt idx="4">
                  <c:v>1</c:v>
                </c:pt>
                <c:pt idx="5">
                  <c:v>6</c:v>
                </c:pt>
                <c:pt idx="6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3FD-49D1-A6C3-05534CDE644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layout>
        <c:manualLayout>
          <c:xMode val="edge"/>
          <c:yMode val="edge"/>
          <c:x val="6.5267089840720258E-2"/>
          <c:y val="9.0884353741496601E-2"/>
          <c:w val="0.84897712254053337"/>
          <c:h val="0.35828314317853127"/>
        </c:manualLayout>
      </c:layout>
      <c:overlay val="0"/>
      <c:txPr>
        <a:bodyPr/>
        <a:lstStyle/>
        <a:p>
          <a:pPr>
            <a:defRPr sz="1600"/>
          </a:pPr>
          <a:endParaRPr lang="uk-UA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3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4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5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6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7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8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9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1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2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3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4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5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6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7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8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9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0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1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2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3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4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5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6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7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8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9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3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5A9632-4EB0-4862-92FF-00CF01BE2205}" type="doc">
      <dgm:prSet loTypeId="urn:microsoft.com/office/officeart/2018/5/layout/CenteredIconLabelDescriptionList" loCatId="other" qsTypeId="urn:microsoft.com/office/officeart/2005/8/quickstyle/simple3" qsCatId="simple" csTypeId="urn:microsoft.com/office/officeart/2018/5/colors/Iconchunking_neutralbg_accent1_2" csCatId="accent1" phldr="1"/>
      <dgm:spPr/>
    </dgm:pt>
    <dgm:pt modelId="{5D3F0ED0-2EB6-453D-BE4B-4BBCD8987238}">
      <dgm:prSet phldrT="[Text]" custT="1"/>
      <dgm:spPr/>
      <dgm:t>
        <a:bodyPr rtlCol="0"/>
        <a:lstStyle/>
        <a:p>
          <a:pPr rtl="0">
            <a:lnSpc>
              <a:spcPct val="100000"/>
            </a:lnSpc>
            <a:defRPr b="1"/>
          </a:pPr>
          <a:r>
            <a:rPr lang="uk-UA" sz="2800" b="0" i="0" dirty="0" smtClean="0"/>
            <a:t>– це моніторинг працевлаштування випускників, визначення основних тенденцій розвитку ринку праці сьогодні, вивчення якості наданої освіти випускникам та прогнозовані потреби у фахівцях</a:t>
          </a:r>
          <a:endParaRPr lang="ru-RU" sz="2800" noProof="0" dirty="0"/>
        </a:p>
      </dgm:t>
    </dgm:pt>
    <dgm:pt modelId="{D6F3F8CC-AE84-4149-B520-1874B1B79F46}" type="parTrans" cxnId="{DC7A4FA1-590E-402E-B3C9-432D9D9BC84E}">
      <dgm:prSet/>
      <dgm:spPr/>
      <dgm:t>
        <a:bodyPr rtlCol="0"/>
        <a:lstStyle/>
        <a:p>
          <a:pPr rtl="0"/>
          <a:endParaRPr lang="ru-RU" noProof="0" dirty="0"/>
        </a:p>
      </dgm:t>
    </dgm:pt>
    <dgm:pt modelId="{2E2BF50E-B394-4636-BF63-257039995E33}" type="sibTrans" cxnId="{DC7A4FA1-590E-402E-B3C9-432D9D9BC84E}">
      <dgm:prSet/>
      <dgm:spPr/>
      <dgm:t>
        <a:bodyPr rtlCol="0"/>
        <a:lstStyle/>
        <a:p>
          <a:pPr rtl="0"/>
          <a:endParaRPr lang="ru-RU" noProof="0" dirty="0"/>
        </a:p>
      </dgm:t>
    </dgm:pt>
    <dgm:pt modelId="{6AF39FF8-47D9-49AA-966D-A83086DA5755}" type="pres">
      <dgm:prSet presAssocID="{D75A9632-4EB0-4862-92FF-00CF01BE2205}" presName="root" presStyleCnt="0">
        <dgm:presLayoutVars>
          <dgm:dir/>
          <dgm:resizeHandles val="exact"/>
        </dgm:presLayoutVars>
      </dgm:prSet>
      <dgm:spPr/>
    </dgm:pt>
    <dgm:pt modelId="{1A9886A8-E9CE-4B39-BCC0-EB70D289E2D9}" type="pres">
      <dgm:prSet presAssocID="{5D3F0ED0-2EB6-453D-BE4B-4BBCD8987238}" presName="compNode" presStyleCnt="0"/>
      <dgm:spPr/>
    </dgm:pt>
    <dgm:pt modelId="{B5457E74-8057-48DE-912E-464E4AAA827D}" type="pres">
      <dgm:prSet presAssocID="{5D3F0ED0-2EB6-453D-BE4B-4BBCD8987238}" presName="iconRect" presStyleLbl="node1" presStyleIdx="0" presStyleCnt="1"/>
      <dgm:spPr>
        <a:blipFill>
          <a:blip xmlns:r="http://schemas.openxmlformats.org/officeDocument/2006/relationships" r:embed="rId1">
            <a:extLst>
              <a:ext uri="{96DAC541-7B7A-43D3-8B79-37D633B846F1}">
                <asvg:svgBlip xmlns=""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hought bubble"/>
        </a:ext>
      </dgm:extLst>
    </dgm:pt>
    <dgm:pt modelId="{F5BA0046-C9E0-4EA9-A727-3EEECA3262FE}" type="pres">
      <dgm:prSet presAssocID="{5D3F0ED0-2EB6-453D-BE4B-4BBCD8987238}" presName="iconSpace" presStyleCnt="0"/>
      <dgm:spPr/>
    </dgm:pt>
    <dgm:pt modelId="{60C74A3A-AE69-40BC-BA07-811BAF4B0959}" type="pres">
      <dgm:prSet presAssocID="{5D3F0ED0-2EB6-453D-BE4B-4BBCD8987238}" presName="parTx" presStyleLbl="revTx" presStyleIdx="0" presStyleCnt="2" custScaleX="139773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  <dgm:pt modelId="{B16BEA77-D295-4321-A3C4-8CCBCFD6FF30}" type="pres">
      <dgm:prSet presAssocID="{5D3F0ED0-2EB6-453D-BE4B-4BBCD8987238}" presName="txSpace" presStyleCnt="0"/>
      <dgm:spPr/>
    </dgm:pt>
    <dgm:pt modelId="{A4433C94-6E4E-405C-AE9F-26764847360D}" type="pres">
      <dgm:prSet presAssocID="{5D3F0ED0-2EB6-453D-BE4B-4BBCD8987238}" presName="desTx" presStyleLbl="revTx" presStyleIdx="1" presStyleCnt="2">
        <dgm:presLayoutVars/>
      </dgm:prSet>
      <dgm:spPr/>
    </dgm:pt>
  </dgm:ptLst>
  <dgm:cxnLst>
    <dgm:cxn modelId="{8E0A6FFA-6594-4D6B-BA84-AD7817201E33}" type="presOf" srcId="{D75A9632-4EB0-4862-92FF-00CF01BE2205}" destId="{6AF39FF8-47D9-49AA-966D-A83086DA5755}" srcOrd="0" destOrd="0" presId="urn:microsoft.com/office/officeart/2018/5/layout/CenteredIconLabelDescriptionList"/>
    <dgm:cxn modelId="{DC7A4FA1-590E-402E-B3C9-432D9D9BC84E}" srcId="{D75A9632-4EB0-4862-92FF-00CF01BE2205}" destId="{5D3F0ED0-2EB6-453D-BE4B-4BBCD8987238}" srcOrd="0" destOrd="0" parTransId="{D6F3F8CC-AE84-4149-B520-1874B1B79F46}" sibTransId="{2E2BF50E-B394-4636-BF63-257039995E33}"/>
    <dgm:cxn modelId="{3B751329-5D6B-4D53-A2B1-EEE305A5F49D}" type="presOf" srcId="{5D3F0ED0-2EB6-453D-BE4B-4BBCD8987238}" destId="{60C74A3A-AE69-40BC-BA07-811BAF4B0959}" srcOrd="0" destOrd="0" presId="urn:microsoft.com/office/officeart/2018/5/layout/CenteredIconLabelDescriptionList"/>
    <dgm:cxn modelId="{BA8E0AE4-9FF1-4BC1-9159-CD3879F07984}" type="presParOf" srcId="{6AF39FF8-47D9-49AA-966D-A83086DA5755}" destId="{1A9886A8-E9CE-4B39-BCC0-EB70D289E2D9}" srcOrd="0" destOrd="0" presId="urn:microsoft.com/office/officeart/2018/5/layout/CenteredIconLabelDescriptionList"/>
    <dgm:cxn modelId="{34512F5F-229F-4C0C-AD09-7EE26CF40FF5}" type="presParOf" srcId="{1A9886A8-E9CE-4B39-BCC0-EB70D289E2D9}" destId="{B5457E74-8057-48DE-912E-464E4AAA827D}" srcOrd="0" destOrd="0" presId="urn:microsoft.com/office/officeart/2018/5/layout/CenteredIconLabelDescriptionList"/>
    <dgm:cxn modelId="{52273ECB-9D24-4425-9A17-088934FAB97E}" type="presParOf" srcId="{1A9886A8-E9CE-4B39-BCC0-EB70D289E2D9}" destId="{F5BA0046-C9E0-4EA9-A727-3EEECA3262FE}" srcOrd="1" destOrd="0" presId="urn:microsoft.com/office/officeart/2018/5/layout/CenteredIconLabelDescriptionList"/>
    <dgm:cxn modelId="{6BBEF8FE-AF79-4643-BDEA-3DB3D1AB96DA}" type="presParOf" srcId="{1A9886A8-E9CE-4B39-BCC0-EB70D289E2D9}" destId="{60C74A3A-AE69-40BC-BA07-811BAF4B0959}" srcOrd="2" destOrd="0" presId="urn:microsoft.com/office/officeart/2018/5/layout/CenteredIconLabelDescriptionList"/>
    <dgm:cxn modelId="{9501C685-0384-4812-91D4-045B2B2FCEB0}" type="presParOf" srcId="{1A9886A8-E9CE-4B39-BCC0-EB70D289E2D9}" destId="{B16BEA77-D295-4321-A3C4-8CCBCFD6FF30}" srcOrd="3" destOrd="0" presId="urn:microsoft.com/office/officeart/2018/5/layout/CenteredIconLabelDescriptionList"/>
    <dgm:cxn modelId="{9669C4D3-0F90-4133-8BBB-47CCF9AD0C0D}" type="presParOf" srcId="{1A9886A8-E9CE-4B39-BCC0-EB70D289E2D9}" destId="{A4433C94-6E4E-405C-AE9F-26764847360D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457E74-8057-48DE-912E-464E4AAA827D}">
      <dsp:nvSpPr>
        <dsp:cNvPr id="0" name=""/>
        <dsp:cNvSpPr/>
      </dsp:nvSpPr>
      <dsp:spPr>
        <a:xfrm>
          <a:off x="2902338" y="217092"/>
          <a:ext cx="1510523" cy="145830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=""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0C74A3A-AE69-40BC-BA07-811BAF4B0959}">
      <dsp:nvSpPr>
        <dsp:cNvPr id="0" name=""/>
        <dsp:cNvSpPr/>
      </dsp:nvSpPr>
      <dsp:spPr>
        <a:xfrm>
          <a:off x="644396" y="1860691"/>
          <a:ext cx="6026406" cy="2672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lvl="0" algn="ctr" defTabSz="1244600" rtl="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uk-UA" sz="2800" b="0" i="0" kern="1200" dirty="0" smtClean="0"/>
            <a:t>– це моніторинг працевлаштування випускників, визначення основних тенденцій розвитку ринку праці сьогодні, вивчення якості наданої освіти випускникам та прогнозовані потреби у фахівцях</a:t>
          </a:r>
          <a:endParaRPr lang="ru-RU" sz="2800" kern="1200" noProof="0" dirty="0"/>
        </a:p>
      </dsp:txBody>
      <dsp:txXfrm>
        <a:off x="644396" y="1860691"/>
        <a:ext cx="6026406" cy="2672840"/>
      </dsp:txXfrm>
    </dsp:sp>
    <dsp:sp modelId="{A4433C94-6E4E-405C-AE9F-26764847360D}">
      <dsp:nvSpPr>
        <dsp:cNvPr id="0" name=""/>
        <dsp:cNvSpPr/>
      </dsp:nvSpPr>
      <dsp:spPr>
        <a:xfrm>
          <a:off x="1501816" y="4619714"/>
          <a:ext cx="4311566" cy="65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9EA710F9-9EFE-4415-AEB9-634C381240E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243DA14-DD3A-4A08-A45C-2371EC2E21E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E17706-7409-4EF9-940A-2026F68B63C8}" type="datetimeFigureOut">
              <a:rPr lang="ru-RU" smtClean="0"/>
              <a:t>16.02.2022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6377754-EB6B-4485-987C-F8F6BAAE53A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BA651E1-CA71-41C6-8723-B7035038A9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5E9C91-21AC-4070-8C0F-B44DCA5183FC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61744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79399D-7B52-4EFB-934D-A09FBF04AF30}" type="datetimeFigureOut">
              <a:rPr lang="ru-RU" smtClean="0"/>
              <a:t>16.02.2022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532BC8-C4F8-4A8B-B2A8-75A59119B8FD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0428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532BC8-C4F8-4A8B-B2A8-75A59119B8F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259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532BC8-C4F8-4A8B-B2A8-75A59119B8F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156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 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8" name="Прямоугольник 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rtlCol="0"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AEEF71F-7A0A-4861-9011-90A71EAE001C}" type="datetime1">
              <a:rPr lang="ru-RU" smtClean="0"/>
              <a:t>16.02.2022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 rtl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4660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1AC4DE3-F7EC-457B-8008-EFDEBEC90DD4}" type="datetime1">
              <a:rPr lang="ru-RU" smtClean="0"/>
              <a:t>16.02.2022</a:t>
            </a:fld>
            <a:endParaRPr lang="ru-RU" dirty="0"/>
          </a:p>
        </p:txBody>
      </p:sp>
      <p:sp>
        <p:nvSpPr>
          <p:cNvPr id="8" name="Нижний колонтитул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 rtl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3974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rtlCol="0" anchor="t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BF4E798-9F0E-4A31-9E34-1F8FC31BFA3B}" type="datetime1">
              <a:rPr lang="ru-RU" smtClean="0"/>
              <a:t>16.02.2022</a:t>
            </a:fld>
            <a:endParaRPr lang="ru-RU" dirty="0"/>
          </a:p>
        </p:txBody>
      </p:sp>
      <p:sp>
        <p:nvSpPr>
          <p:cNvPr id="8" name="Нижний колонтитул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 rtl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7192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2018733-5F44-49E1-ADF9-10E679AD155D}" type="datetime1">
              <a:rPr lang="ru-RU" smtClean="0"/>
              <a:t>16.02.2022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 rtl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1794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rtlCol="0" anchor="b">
            <a:normAutofit/>
          </a:bodyPr>
          <a:lstStyle>
            <a:lvl1pPr>
              <a:defRPr sz="5900" b="0" spc="-1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rtlCol="0"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54B1C30-7EFC-41FA-B3E7-0DE3C2D2BFEC}" type="datetime1">
              <a:rPr lang="ru-RU" smtClean="0"/>
              <a:t>16.02.2022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 rtl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662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 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8" name="Дата 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5B1D108-6362-4273-92C1-F7AA9E563BDD}" type="datetime1">
              <a:rPr lang="ru-RU" smtClean="0"/>
              <a:t>16.02.2022</a:t>
            </a:fld>
            <a:endParaRPr lang="ru-RU" dirty="0"/>
          </a:p>
        </p:txBody>
      </p:sp>
      <p:sp>
        <p:nvSpPr>
          <p:cNvPr id="9" name="Нижний колонтитул 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10" name="Номер слайда 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 rtl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3777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 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 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2" name="Дата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67A28DC-79FD-45D5-B3D6-93CC137FFC23}" type="datetime1">
              <a:rPr lang="ru-RU" smtClean="0"/>
              <a:t>16.02.2022</a:t>
            </a:fld>
            <a:endParaRPr lang="ru-RU" dirty="0"/>
          </a:p>
        </p:txBody>
      </p:sp>
      <p:sp>
        <p:nvSpPr>
          <p:cNvPr id="11" name="Нижний колонтитул 10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12" name="Номер слайда 11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 rtl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4660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 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2" name="Дата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AEDEEAD-F1A2-4234-8438-8786DD85B424}" type="datetime1">
              <a:rPr lang="ru-RU" smtClean="0"/>
              <a:t>16.02.2022</a:t>
            </a:fld>
            <a:endParaRPr lang="ru-RU" dirty="0"/>
          </a:p>
        </p:txBody>
      </p:sp>
      <p:sp>
        <p:nvSpPr>
          <p:cNvPr id="7" name="Нижний колонтитул 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8" name="Номер слайда 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 rtl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2046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41806E8-0436-4081-BBD1-AA5015FE7B25}" type="datetime1">
              <a:rPr lang="ru-RU" smtClean="0"/>
              <a:t>16.02.2022</a:t>
            </a:fld>
            <a:endParaRPr lang="ru-RU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 rtl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4920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rtlCol="0" anchor="b">
            <a:normAutofit/>
          </a:bodyPr>
          <a:lstStyle>
            <a:lvl1pPr>
              <a:defRPr sz="3200" b="0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>
          <a:xfrm>
            <a:off x="3906981" y="1852122"/>
            <a:ext cx="2458230" cy="2008678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8" name="Дата 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31FE742-3BED-4677-A2A1-B7C046F7ECFA}" type="datetime1">
              <a:rPr lang="ru-RU" smtClean="0"/>
              <a:t>16.02.2022</a:t>
            </a:fld>
            <a:endParaRPr lang="ru-RU" dirty="0"/>
          </a:p>
        </p:txBody>
      </p:sp>
      <p:sp>
        <p:nvSpPr>
          <p:cNvPr id="9" name="Нижний колонтитул 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10" name="Номер слайда 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 rtl="0"/>
              <a:t>‹№›</a:t>
            </a:fld>
            <a:endParaRPr lang="ru-RU" dirty="0"/>
          </a:p>
        </p:txBody>
      </p:sp>
      <p:sp>
        <p:nvSpPr>
          <p:cNvPr id="11" name="Объект 2">
            <a:extLst>
              <a:ext uri="{FF2B5EF4-FFF2-40B4-BE49-F238E27FC236}">
                <a16:creationId xmlns:a16="http://schemas.microsoft.com/office/drawing/2014/main" id="{87B0DF2F-DAFD-4616-9E25-0C28D75BF30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91805" y="1852122"/>
            <a:ext cx="2458230" cy="2008678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2" name="Объект 2">
            <a:extLst>
              <a:ext uri="{FF2B5EF4-FFF2-40B4-BE49-F238E27FC236}">
                <a16:creationId xmlns:a16="http://schemas.microsoft.com/office/drawing/2014/main" id="{336DA0F9-D851-437C-A45B-EC125A3D3DB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076629" y="1852122"/>
            <a:ext cx="2458230" cy="2008678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Текст 5">
            <a:extLst>
              <a:ext uri="{FF2B5EF4-FFF2-40B4-BE49-F238E27FC236}">
                <a16:creationId xmlns:a16="http://schemas.microsoft.com/office/drawing/2014/main" id="{0FF0BA98-3AB4-4D88-B1C2-6279BCACFAD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7792" y="3971924"/>
            <a:ext cx="2477419" cy="8032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13" name="Текст 5">
            <a:extLst>
              <a:ext uri="{FF2B5EF4-FFF2-40B4-BE49-F238E27FC236}">
                <a16:creationId xmlns:a16="http://schemas.microsoft.com/office/drawing/2014/main" id="{D9DEF72B-B924-4A0D-8C83-3B370632C0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72616" y="3971925"/>
            <a:ext cx="2477419" cy="8032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14" name="Текст 5">
            <a:extLst>
              <a:ext uri="{FF2B5EF4-FFF2-40B4-BE49-F238E27FC236}">
                <a16:creationId xmlns:a16="http://schemas.microsoft.com/office/drawing/2014/main" id="{E9D30C54-E9E8-4300-8DA4-352DB3A71A4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070240" y="3971924"/>
            <a:ext cx="2458230" cy="8032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75080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rtlCol="0" anchor="b">
            <a:normAutofit/>
          </a:bodyPr>
          <a:lstStyle>
            <a:lvl1pPr>
              <a:defRPr sz="3200" b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Щелкните значок, чтобы добавить изображение</a:t>
            </a:r>
            <a:endParaRPr lang="ru-RU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8" name="Дата 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29BA8F4-2D06-4A2B-822D-525E5E48412E}" type="datetime1">
              <a:rPr lang="ru-RU" smtClean="0"/>
              <a:t>16.02.2022</a:t>
            </a:fld>
            <a:endParaRPr lang="ru-RU" dirty="0"/>
          </a:p>
        </p:txBody>
      </p:sp>
      <p:sp>
        <p:nvSpPr>
          <p:cNvPr id="9" name="Нижний колонтитул 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10" name="Номер слайда 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 rtl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9410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 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8" name="Прямоугольник 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fld id="{8CB5E1A1-C757-453E-9A8E-1A54413EB8F2}" type="datetime1">
              <a:rPr lang="ru-RU" smtClean="0"/>
              <a:t>16.02.2022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pPr rtl="0"/>
            <a:fld id="{4FAB73BC-B049-4115-A692-8D63A059BFB8}" type="slidenum">
              <a:rPr lang="ru-RU" smtClean="0"/>
              <a:pPr rtl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5939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8.xml"/><Relationship Id="rId4" Type="http://schemas.openxmlformats.org/officeDocument/2006/relationships/chart" Target="../charts/char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2.xml"/><Relationship Id="rId4" Type="http://schemas.openxmlformats.org/officeDocument/2006/relationships/chart" Target="../charts/chart2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6.xml"/><Relationship Id="rId4" Type="http://schemas.openxmlformats.org/officeDocument/2006/relationships/chart" Target="../charts/char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0.xml"/><Relationship Id="rId4" Type="http://schemas.openxmlformats.org/officeDocument/2006/relationships/chart" Target="../charts/chart2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4.xml"/><Relationship Id="rId4" Type="http://schemas.openxmlformats.org/officeDocument/2006/relationships/chart" Target="../charts/chart33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0.xml"/><Relationship Id="rId4" Type="http://schemas.openxmlformats.org/officeDocument/2006/relationships/chart" Target="../charts/chart3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2.xml"/><Relationship Id="rId2" Type="http://schemas.openxmlformats.org/officeDocument/2006/relationships/chart" Target="../charts/chart4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4.xml"/><Relationship Id="rId4" Type="http://schemas.openxmlformats.org/officeDocument/2006/relationships/chart" Target="../charts/chart4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6.xml"/><Relationship Id="rId2" Type="http://schemas.openxmlformats.org/officeDocument/2006/relationships/chart" Target="../charts/chart4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8.xml"/><Relationship Id="rId4" Type="http://schemas.openxmlformats.org/officeDocument/2006/relationships/chart" Target="../charts/chart4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0.xml"/><Relationship Id="rId2" Type="http://schemas.openxmlformats.org/officeDocument/2006/relationships/chart" Target="../charts/chart49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2.xml"/><Relationship Id="rId4" Type="http://schemas.openxmlformats.org/officeDocument/2006/relationships/chart" Target="../charts/chart5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4.xml"/><Relationship Id="rId2" Type="http://schemas.openxmlformats.org/officeDocument/2006/relationships/chart" Target="../charts/chart5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6.xml"/><Relationship Id="rId4" Type="http://schemas.openxmlformats.org/officeDocument/2006/relationships/chart" Target="../charts/chart5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8.xml"/><Relationship Id="rId2" Type="http://schemas.openxmlformats.org/officeDocument/2006/relationships/chart" Target="../charts/chart5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9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1.xml"/><Relationship Id="rId2" Type="http://schemas.openxmlformats.org/officeDocument/2006/relationships/chart" Target="../charts/chart60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3.xml"/><Relationship Id="rId4" Type="http://schemas.openxmlformats.org/officeDocument/2006/relationships/chart" Target="../charts/chart6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Прямоугольник 9">
            <a:extLst>
              <a:ext uri="{FF2B5EF4-FFF2-40B4-BE49-F238E27FC236}">
                <a16:creationId xmlns:a16="http://schemas.microsoft.com/office/drawing/2014/main" id="{8869841E-71E7-4F51-8E6F-5E8A5E3756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5" name="Рисунок 4" descr="Планы">
            <a:extLst>
              <a:ext uri="{FF2B5EF4-FFF2-40B4-BE49-F238E27FC236}">
                <a16:creationId xmlns:a16="http://schemas.microsoft.com/office/drawing/2014/main" id="{A3A2E0DA-DA21-447D-AD1F-3DB915DD051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-1"/>
            <a:ext cx="12188932" cy="6858000"/>
          </a:xfrm>
          <a:prstGeom prst="rect">
            <a:avLst/>
          </a:prstGeom>
        </p:spPr>
      </p:pic>
      <p:sp>
        <p:nvSpPr>
          <p:cNvPr id="12" name="Прямоугольник 11">
            <a:extLst>
              <a:ext uri="{FF2B5EF4-FFF2-40B4-BE49-F238E27FC236}">
                <a16:creationId xmlns:a16="http://schemas.microsoft.com/office/drawing/2014/main" id="{594B067E-A161-4B29-A8FA-FEEB1944952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61999"/>
            <a:ext cx="4642228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7D6CA50C-1A88-4B3F-A34F-FE199F4205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7882" y="1298448"/>
            <a:ext cx="3890655" cy="3255264"/>
          </a:xfrm>
        </p:spPr>
        <p:txBody>
          <a:bodyPr rtlCol="0">
            <a:normAutofit/>
          </a:bodyPr>
          <a:lstStyle/>
          <a:p>
            <a:pPr algn="ctr" rtl="0"/>
            <a:r>
              <a:rPr lang="uk-UA" sz="3600" dirty="0" smtClean="0"/>
              <a:t>Анкета </a:t>
            </a:r>
            <a:br>
              <a:rPr lang="uk-UA" sz="3600" dirty="0" smtClean="0"/>
            </a:br>
            <a:r>
              <a:rPr lang="uk-UA" sz="3600" dirty="0" smtClean="0"/>
              <a:t>випускника щодо працевлаштування</a:t>
            </a:r>
            <a:br>
              <a:rPr lang="uk-UA" sz="3600" dirty="0" smtClean="0"/>
            </a:br>
            <a:r>
              <a:rPr lang="uk-UA" sz="3600" dirty="0" smtClean="0"/>
              <a:t>2021-2022 </a:t>
            </a:r>
            <a:r>
              <a:rPr lang="uk-UA" sz="3600" dirty="0" err="1" smtClean="0"/>
              <a:t>н.р</a:t>
            </a:r>
            <a:r>
              <a:rPr lang="uk-UA" sz="3600" dirty="0" smtClean="0"/>
              <a:t>.</a:t>
            </a:r>
            <a:endParaRPr lang="uk-UA" sz="3600" dirty="0"/>
          </a:p>
        </p:txBody>
      </p:sp>
      <p:sp>
        <p:nvSpPr>
          <p:cNvPr id="3" name="Подзаголовок 2">
            <a:extLst>
              <a:ext uri="{FF2B5EF4-FFF2-40B4-BE49-F238E27FC236}">
                <a16:creationId xmlns:a16="http://schemas.microsoft.com/office/drawing/2014/main" id="{C9CC2D51-705E-403A-AC0E-9157DC5513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4670246"/>
            <a:ext cx="3685070" cy="914400"/>
          </a:xfrm>
        </p:spPr>
        <p:txBody>
          <a:bodyPr rtlCol="0">
            <a:normAutofit lnSpcReduction="10000"/>
          </a:bodyPr>
          <a:lstStyle/>
          <a:p>
            <a:pPr algn="ctr"/>
            <a:r>
              <a:rPr lang="uk-UA" b="1" dirty="0"/>
              <a:t>Житомирський економіко-гуманітарний інститут Університету </a:t>
            </a:r>
            <a:r>
              <a:rPr lang="uk-UA" b="1" dirty="0" smtClean="0"/>
              <a:t>«Україна»</a:t>
            </a:r>
            <a:endParaRPr lang="ru-RU" dirty="0"/>
          </a:p>
        </p:txBody>
      </p:sp>
      <p:sp>
        <p:nvSpPr>
          <p:cNvPr id="14" name="Прямоугольник 13">
            <a:extLst>
              <a:ext uri="{FF2B5EF4-FFF2-40B4-BE49-F238E27FC236}">
                <a16:creationId xmlns:a16="http://schemas.microsoft.com/office/drawing/2014/main" id="{C20C741F-0826-4AB6-A92E-AB4EB502166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582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9277764"/>
              </p:ext>
            </p:extLst>
          </p:nvPr>
        </p:nvGraphicFramePr>
        <p:xfrm>
          <a:off x="933062" y="298580"/>
          <a:ext cx="10898154" cy="6102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8542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6955451"/>
              </p:ext>
            </p:extLst>
          </p:nvPr>
        </p:nvGraphicFramePr>
        <p:xfrm>
          <a:off x="978795" y="540912"/>
          <a:ext cx="10393250" cy="59242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0662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5272228"/>
              </p:ext>
            </p:extLst>
          </p:nvPr>
        </p:nvGraphicFramePr>
        <p:xfrm>
          <a:off x="566671" y="399245"/>
          <a:ext cx="11050074" cy="6027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15040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8308054"/>
              </p:ext>
            </p:extLst>
          </p:nvPr>
        </p:nvGraphicFramePr>
        <p:xfrm>
          <a:off x="71437" y="399245"/>
          <a:ext cx="12049125" cy="60659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7087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6222525"/>
              </p:ext>
            </p:extLst>
          </p:nvPr>
        </p:nvGraphicFramePr>
        <p:xfrm>
          <a:off x="214312" y="399245"/>
          <a:ext cx="11763375" cy="59757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0143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1800" dirty="0" smtClean="0"/>
              <a:t>12. Оцініть рівень Вашої конкурентоспроможності та якість отриманої освіти. Дайте оцінку за шкалою від 1 (найнижче значення) до 5 (найвище значення).</a:t>
            </a:r>
            <a:endParaRPr lang="uk-UA" sz="1800" dirty="0"/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5686193"/>
              </p:ext>
            </p:extLst>
          </p:nvPr>
        </p:nvGraphicFramePr>
        <p:xfrm>
          <a:off x="3709116" y="513368"/>
          <a:ext cx="4166316" cy="3090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0939363"/>
              </p:ext>
            </p:extLst>
          </p:nvPr>
        </p:nvGraphicFramePr>
        <p:xfrm>
          <a:off x="7875432" y="499797"/>
          <a:ext cx="4114732" cy="32187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1112355"/>
              </p:ext>
            </p:extLst>
          </p:nvPr>
        </p:nvGraphicFramePr>
        <p:xfrm>
          <a:off x="3709116" y="360197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4141699"/>
              </p:ext>
            </p:extLst>
          </p:nvPr>
        </p:nvGraphicFramePr>
        <p:xfrm>
          <a:off x="8281116" y="3718576"/>
          <a:ext cx="3451538" cy="29427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58495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1800" dirty="0"/>
              <a:t>12. Оцініть рівень Вашої конкурентоспроможності та якість отриманої освіти. Дайте оцінку за шкалою від 1 (найнижче значення) до 5 (найвище значення</a:t>
            </a:r>
            <a:r>
              <a:rPr lang="uk-UA" sz="1800" dirty="0" smtClean="0"/>
              <a:t>). (продовження)</a:t>
            </a:r>
            <a:endParaRPr lang="uk-UA" sz="1800" dirty="0"/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8267803"/>
              </p:ext>
            </p:extLst>
          </p:nvPr>
        </p:nvGraphicFramePr>
        <p:xfrm>
          <a:off x="3200401" y="195454"/>
          <a:ext cx="4667251" cy="3335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7084748"/>
              </p:ext>
            </p:extLst>
          </p:nvPr>
        </p:nvGraphicFramePr>
        <p:xfrm>
          <a:off x="7867652" y="195454"/>
          <a:ext cx="4006668" cy="3335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5748243"/>
              </p:ext>
            </p:extLst>
          </p:nvPr>
        </p:nvGraphicFramePr>
        <p:xfrm>
          <a:off x="7584986" y="3753655"/>
          <a:ext cx="4572000" cy="2866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3797594"/>
              </p:ext>
            </p:extLst>
          </p:nvPr>
        </p:nvGraphicFramePr>
        <p:xfrm>
          <a:off x="3500907" y="3531158"/>
          <a:ext cx="4572000" cy="30886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61894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1800" dirty="0"/>
              <a:t>12. Оцініть рівень Вашої конкурентоспроможності та якість отриманої освіти. Дайте оцінку за шкалою від 1 (найнижче значення) до 5 (найвище значення). (продовження)</a:t>
            </a: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2187407"/>
              </p:ext>
            </p:extLst>
          </p:nvPr>
        </p:nvGraphicFramePr>
        <p:xfrm>
          <a:off x="3294845" y="553791"/>
          <a:ext cx="4572000" cy="3075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1149826"/>
              </p:ext>
            </p:extLst>
          </p:nvPr>
        </p:nvGraphicFramePr>
        <p:xfrm>
          <a:off x="3591059" y="3629519"/>
          <a:ext cx="4572000" cy="29902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5340008"/>
              </p:ext>
            </p:extLst>
          </p:nvPr>
        </p:nvGraphicFramePr>
        <p:xfrm>
          <a:off x="7287297" y="3795785"/>
          <a:ext cx="4572000" cy="29633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1304923"/>
              </p:ext>
            </p:extLst>
          </p:nvPr>
        </p:nvGraphicFramePr>
        <p:xfrm>
          <a:off x="7145629" y="604146"/>
          <a:ext cx="4572000" cy="28591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72309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1800" dirty="0"/>
              <a:t>12. Оцініть рівень Вашої конкурентоспроможності та якість отриманої освіти. Дайте оцінку за шкалою від 1 (найнижче значення) до 5 (найвище значення). (продовження)</a:t>
            </a: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9926134"/>
              </p:ext>
            </p:extLst>
          </p:nvPr>
        </p:nvGraphicFramePr>
        <p:xfrm>
          <a:off x="3372118" y="418561"/>
          <a:ext cx="4572000" cy="3213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0022916"/>
              </p:ext>
            </p:extLst>
          </p:nvPr>
        </p:nvGraphicFramePr>
        <p:xfrm>
          <a:off x="7712298" y="418561"/>
          <a:ext cx="4572000" cy="31875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6140593"/>
              </p:ext>
            </p:extLst>
          </p:nvPr>
        </p:nvGraphicFramePr>
        <p:xfrm>
          <a:off x="3543835" y="3631839"/>
          <a:ext cx="4572000" cy="3052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9178911"/>
              </p:ext>
            </p:extLst>
          </p:nvPr>
        </p:nvGraphicFramePr>
        <p:xfrm>
          <a:off x="7338811" y="3657592"/>
          <a:ext cx="4572000" cy="3200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687636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1800" dirty="0"/>
              <a:t>12. Оцініть рівень Вашої конкурентоспроможності та якість отриманої освіти. Дайте оцінку за шкалою від 1 (найнижче значення) до 5 (найвище значення). (продовження)</a:t>
            </a: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6466019"/>
              </p:ext>
            </p:extLst>
          </p:nvPr>
        </p:nvGraphicFramePr>
        <p:xfrm>
          <a:off x="3342068" y="319266"/>
          <a:ext cx="4572000" cy="32224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1550380"/>
              </p:ext>
            </p:extLst>
          </p:nvPr>
        </p:nvGraphicFramePr>
        <p:xfrm>
          <a:off x="3342068" y="3541688"/>
          <a:ext cx="4572000" cy="3219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2898741"/>
              </p:ext>
            </p:extLst>
          </p:nvPr>
        </p:nvGraphicFramePr>
        <p:xfrm>
          <a:off x="7132749" y="319264"/>
          <a:ext cx="4572000" cy="3364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1026415"/>
              </p:ext>
            </p:extLst>
          </p:nvPr>
        </p:nvGraphicFramePr>
        <p:xfrm>
          <a:off x="7132749" y="3541687"/>
          <a:ext cx="4572000" cy="3219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66574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Прямоугольник 9">
            <a:extLst>
              <a:ext uri="{FF2B5EF4-FFF2-40B4-BE49-F238E27FC236}">
                <a16:creationId xmlns:a16="http://schemas.microsoft.com/office/drawing/2014/main" id="{DA178560-78C9-4CB5-BE46-05302CDA8E9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5" name="Рисунок 4" descr="несколько человек смотрит на чертежи&#10;">
            <a:extLst>
              <a:ext uri="{FF2B5EF4-FFF2-40B4-BE49-F238E27FC236}">
                <a16:creationId xmlns:a16="http://schemas.microsoft.com/office/drawing/2014/main" id="{DC582F7A-0108-4267-A3E3-CA43CDA209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"/>
          <a:stretch/>
        </p:blipFill>
        <p:spPr>
          <a:xfrm>
            <a:off x="20" y="1"/>
            <a:ext cx="12188932" cy="6858000"/>
          </a:xfrm>
          <a:prstGeom prst="rect">
            <a:avLst/>
          </a:prstGeom>
        </p:spPr>
      </p:pic>
      <p:sp>
        <p:nvSpPr>
          <p:cNvPr id="12" name="Прямоугольник 11">
            <a:extLst>
              <a:ext uri="{FF2B5EF4-FFF2-40B4-BE49-F238E27FC236}">
                <a16:creationId xmlns:a16="http://schemas.microsoft.com/office/drawing/2014/main" id="{69461EC9-A94F-4225-B526-5C862F340FB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28492750-E12D-4995-ABCB-5BB846060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</p:spPr>
        <p:txBody>
          <a:bodyPr rtlCol="0">
            <a:normAutofit/>
          </a:bodyPr>
          <a:lstStyle/>
          <a:p>
            <a:pPr rtl="0"/>
            <a:r>
              <a:rPr lang="ru-RU" sz="3500" dirty="0" smtClean="0"/>
              <a:t>Мета </a:t>
            </a:r>
            <a:endParaRPr lang="ru-RU" sz="3500" dirty="0"/>
          </a:p>
        </p:txBody>
      </p:sp>
      <p:sp>
        <p:nvSpPr>
          <p:cNvPr id="14" name="Прямоугольник 13">
            <a:extLst>
              <a:ext uri="{FF2B5EF4-FFF2-40B4-BE49-F238E27FC236}">
                <a16:creationId xmlns:a16="http://schemas.microsoft.com/office/drawing/2014/main" id="{D87160F7-FCB2-48B7-8BB8-BEFF45F6BF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97130" y="754144"/>
            <a:ext cx="7865196" cy="5335760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16" name="Прямоугольник 15">
            <a:extLst>
              <a:ext uri="{FF2B5EF4-FFF2-40B4-BE49-F238E27FC236}">
                <a16:creationId xmlns:a16="http://schemas.microsoft.com/office/drawing/2014/main" id="{E9282B84-621E-4580-80B7-222118AE446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 3" descr="Значок графического элемента SmartArt ">
            <a:extLst>
              <a:ext uri="{FF2B5EF4-FFF2-40B4-BE49-F238E27FC236}">
                <a16:creationId xmlns:a16="http://schemas.microsoft.com/office/drawing/2014/main" id="{F5DF3745-CCEE-4BD3-9E49-A25F9124AC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1741613"/>
              </p:ext>
            </p:extLst>
          </p:nvPr>
        </p:nvGraphicFramePr>
        <p:xfrm>
          <a:off x="3972128" y="971055"/>
          <a:ext cx="7315200" cy="4901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11591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1800" dirty="0"/>
              <a:t>12. Оцініть рівень Вашої конкурентоспроможності та якість отриманої освіти. Дайте оцінку за шкалою від 1 (найнижче значення) до 5 (найвище значення). (продовження)</a:t>
            </a: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7671336"/>
              </p:ext>
            </p:extLst>
          </p:nvPr>
        </p:nvGraphicFramePr>
        <p:xfrm>
          <a:off x="3039414" y="759854"/>
          <a:ext cx="4840310" cy="4739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1580424"/>
              </p:ext>
            </p:extLst>
          </p:nvPr>
        </p:nvGraphicFramePr>
        <p:xfrm>
          <a:off x="7315200" y="717817"/>
          <a:ext cx="4724400" cy="4823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1456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1800" dirty="0"/>
              <a:t>13. Оцініть, будь ласка, наскільки наведені знання, вміння та навички є важливими в роботі фахівця Вашої спеціальності.  Дайте оцінку за шкалою від 1 (зовсім не важливі) до 5 (дуже важливі)</a:t>
            </a: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1710458"/>
              </p:ext>
            </p:extLst>
          </p:nvPr>
        </p:nvGraphicFramePr>
        <p:xfrm>
          <a:off x="3410755" y="241479"/>
          <a:ext cx="4572000" cy="29138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3362777"/>
              </p:ext>
            </p:extLst>
          </p:nvPr>
        </p:nvGraphicFramePr>
        <p:xfrm>
          <a:off x="7620000" y="241478"/>
          <a:ext cx="4572000" cy="29138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5528946"/>
              </p:ext>
            </p:extLst>
          </p:nvPr>
        </p:nvGraphicFramePr>
        <p:xfrm>
          <a:off x="3578181" y="3332408"/>
          <a:ext cx="4572000" cy="3274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6851416"/>
              </p:ext>
            </p:extLst>
          </p:nvPr>
        </p:nvGraphicFramePr>
        <p:xfrm>
          <a:off x="7585657" y="3424428"/>
          <a:ext cx="4572000" cy="30407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88491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1800" dirty="0"/>
              <a:t>13. Оцініть, будь ласка, наскільки наведені знання, вміння та навички є важливими в роботі фахівця Вашої спеціальності.  Дайте оцінку за шкалою від 1 (зовсім не важливі) до 5 (дуже важливі)</a:t>
            </a: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2239691"/>
              </p:ext>
            </p:extLst>
          </p:nvPr>
        </p:nvGraphicFramePr>
        <p:xfrm>
          <a:off x="3372118" y="21572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2700599"/>
              </p:ext>
            </p:extLst>
          </p:nvPr>
        </p:nvGraphicFramePr>
        <p:xfrm>
          <a:off x="7506237" y="21572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1746485"/>
              </p:ext>
            </p:extLst>
          </p:nvPr>
        </p:nvGraphicFramePr>
        <p:xfrm>
          <a:off x="3408609" y="3190740"/>
          <a:ext cx="4572000" cy="31456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1190662"/>
              </p:ext>
            </p:extLst>
          </p:nvPr>
        </p:nvGraphicFramePr>
        <p:xfrm>
          <a:off x="7403206" y="3190739"/>
          <a:ext cx="4572000" cy="31456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77262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1800" dirty="0"/>
              <a:t>13. Оцініть, будь ласка, наскільки наведені знання, вміння та навички є важливими в роботі фахівця Вашої спеціальності.  Дайте оцінку за шкалою від 1 (зовсім не важливі) до 5 (дуже важливі)</a:t>
            </a: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2149401"/>
              </p:ext>
            </p:extLst>
          </p:nvPr>
        </p:nvGraphicFramePr>
        <p:xfrm>
          <a:off x="3200401" y="11269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3502668"/>
              </p:ext>
            </p:extLst>
          </p:nvPr>
        </p:nvGraphicFramePr>
        <p:xfrm>
          <a:off x="7493358" y="11269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3842242"/>
              </p:ext>
            </p:extLst>
          </p:nvPr>
        </p:nvGraphicFramePr>
        <p:xfrm>
          <a:off x="3410755" y="3271234"/>
          <a:ext cx="4572000" cy="28963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4199499"/>
              </p:ext>
            </p:extLst>
          </p:nvPr>
        </p:nvGraphicFramePr>
        <p:xfrm>
          <a:off x="7493358" y="342442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04618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1800" dirty="0"/>
              <a:t>13. Оцініть, будь ласка, наскільки наведені знання, вміння та навички є важливими в роботі фахівця Вашої спеціальності.  Дайте оцінку за шкалою від 1 (зовсім не важливі) до 5 (дуже важливі)</a:t>
            </a: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2300903"/>
              </p:ext>
            </p:extLst>
          </p:nvPr>
        </p:nvGraphicFramePr>
        <p:xfrm>
          <a:off x="3294845" y="164206"/>
          <a:ext cx="4572000" cy="2991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5769257"/>
              </p:ext>
            </p:extLst>
          </p:nvPr>
        </p:nvGraphicFramePr>
        <p:xfrm>
          <a:off x="7390327" y="164205"/>
          <a:ext cx="4572000" cy="28880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1525518"/>
              </p:ext>
            </p:extLst>
          </p:nvPr>
        </p:nvGraphicFramePr>
        <p:xfrm>
          <a:off x="3384997" y="342442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9396296"/>
              </p:ext>
            </p:extLst>
          </p:nvPr>
        </p:nvGraphicFramePr>
        <p:xfrm>
          <a:off x="7274417" y="342442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898605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1800" dirty="0"/>
              <a:t>13. Оцініть, будь ласка, наскільки наведені знання, вміння та навички є важливими в роботі фахівця Вашої спеціальності.  Дайте оцінку за шкалою від 1 (зовсім не важливі) до 5 (дуже важливі)</a:t>
            </a: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9446907"/>
              </p:ext>
            </p:extLst>
          </p:nvPr>
        </p:nvGraphicFramePr>
        <p:xfrm>
          <a:off x="3101662" y="177084"/>
          <a:ext cx="4572000" cy="29138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5764988"/>
              </p:ext>
            </p:extLst>
          </p:nvPr>
        </p:nvGraphicFramePr>
        <p:xfrm>
          <a:off x="6928834" y="177084"/>
          <a:ext cx="4891826" cy="30039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628819"/>
              </p:ext>
            </p:extLst>
          </p:nvPr>
        </p:nvGraphicFramePr>
        <p:xfrm>
          <a:off x="3200401" y="3332408"/>
          <a:ext cx="4572000" cy="3158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1747559"/>
              </p:ext>
            </p:extLst>
          </p:nvPr>
        </p:nvGraphicFramePr>
        <p:xfrm>
          <a:off x="7248660" y="3332408"/>
          <a:ext cx="4572000" cy="3158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79940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1800" dirty="0"/>
              <a:t>13. Оцініть, будь ласка, наскільки наведені знання, вміння та навички є важливими в роботі фахівця Вашої спеціальності.  Дайте оцінку за шкалою від 1 (зовсім не важливі) до 5 (дуже важливі)</a:t>
            </a: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9145747"/>
              </p:ext>
            </p:extLst>
          </p:nvPr>
        </p:nvGraphicFramePr>
        <p:xfrm>
          <a:off x="3515932" y="1004552"/>
          <a:ext cx="4417454" cy="3796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0780579"/>
              </p:ext>
            </p:extLst>
          </p:nvPr>
        </p:nvGraphicFramePr>
        <p:xfrm>
          <a:off x="7933386" y="1004552"/>
          <a:ext cx="3734873" cy="3796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9898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0924863"/>
              </p:ext>
            </p:extLst>
          </p:nvPr>
        </p:nvGraphicFramePr>
        <p:xfrm>
          <a:off x="1300766" y="412125"/>
          <a:ext cx="9736428" cy="60917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3983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1800" dirty="0"/>
              <a:t>15. Наскільки Ви були задоволені додатковими послугами, які надаються в Університеті? (відзначте в кожному рядку таблиці ступінь Вашої задоволеності за шкалою від 1 до 5)</a:t>
            </a: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3998668"/>
              </p:ext>
            </p:extLst>
          </p:nvPr>
        </p:nvGraphicFramePr>
        <p:xfrm>
          <a:off x="7390326" y="47329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7017318"/>
              </p:ext>
            </p:extLst>
          </p:nvPr>
        </p:nvGraphicFramePr>
        <p:xfrm>
          <a:off x="3009364" y="47329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9559114"/>
              </p:ext>
            </p:extLst>
          </p:nvPr>
        </p:nvGraphicFramePr>
        <p:xfrm>
          <a:off x="3200401" y="3361386"/>
          <a:ext cx="4572000" cy="2897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3266739"/>
              </p:ext>
            </p:extLst>
          </p:nvPr>
        </p:nvGraphicFramePr>
        <p:xfrm>
          <a:off x="7199289" y="3216498"/>
          <a:ext cx="4572000" cy="30426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34704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1800" dirty="0"/>
              <a:t>15. Наскільки Ви були задоволені додатковими послугами, які надаються в Університеті? (відзначте в кожному рядку таблиці ступінь Вашої задоволеності за шкалою від 1 до 5)</a:t>
            </a: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3343887"/>
              </p:ext>
            </p:extLst>
          </p:nvPr>
        </p:nvGraphicFramePr>
        <p:xfrm>
          <a:off x="4505458" y="1123837"/>
          <a:ext cx="6261279" cy="41180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6454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2127916"/>
              </p:ext>
            </p:extLst>
          </p:nvPr>
        </p:nvGraphicFramePr>
        <p:xfrm>
          <a:off x="189722" y="415213"/>
          <a:ext cx="5296678" cy="37089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249482"/>
              </p:ext>
            </p:extLst>
          </p:nvPr>
        </p:nvGraphicFramePr>
        <p:xfrm>
          <a:off x="6217298" y="415213"/>
          <a:ext cx="4572000" cy="3410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7650496"/>
              </p:ext>
            </p:extLst>
          </p:nvPr>
        </p:nvGraphicFramePr>
        <p:xfrm>
          <a:off x="914400" y="3825551"/>
          <a:ext cx="1039430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066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3794923"/>
              </p:ext>
            </p:extLst>
          </p:nvPr>
        </p:nvGraphicFramePr>
        <p:xfrm>
          <a:off x="270457" y="289776"/>
          <a:ext cx="11526591" cy="6426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3197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695206"/>
              </p:ext>
            </p:extLst>
          </p:nvPr>
        </p:nvGraphicFramePr>
        <p:xfrm>
          <a:off x="721217" y="154546"/>
          <a:ext cx="11127345" cy="63879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8578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8040613"/>
              </p:ext>
            </p:extLst>
          </p:nvPr>
        </p:nvGraphicFramePr>
        <p:xfrm>
          <a:off x="811369" y="0"/>
          <a:ext cx="10844818" cy="6130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9204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2079295"/>
              </p:ext>
            </p:extLst>
          </p:nvPr>
        </p:nvGraphicFramePr>
        <p:xfrm>
          <a:off x="1184856" y="347730"/>
          <a:ext cx="9478851" cy="6143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7837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0912943"/>
              </p:ext>
            </p:extLst>
          </p:nvPr>
        </p:nvGraphicFramePr>
        <p:xfrm>
          <a:off x="437883" y="283335"/>
          <a:ext cx="11539470" cy="63106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0417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0705599"/>
              </p:ext>
            </p:extLst>
          </p:nvPr>
        </p:nvGraphicFramePr>
        <p:xfrm>
          <a:off x="1081825" y="321972"/>
          <a:ext cx="10148552" cy="61818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37419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амка">
  <a:themeElements>
    <a:clrScheme name="Frame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18A1B607-7BAE-46D6-8090-545AC7BDD739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E577E783-5AB8-45E6-9E56-AE40075231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FB9BFA2-1FA5-44A1-B975-10D6BF58ECD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0541854-87B3-4953-A183-EF3BD285377B}">
  <ds:schemaRefs>
    <ds:schemaRef ds:uri="http://purl.org/dc/dcmitype/"/>
    <ds:schemaRef ds:uri="http://purl.org/dc/terms/"/>
    <ds:schemaRef ds:uri="http://purl.org/dc/elements/1.1/"/>
    <ds:schemaRef ds:uri="http://schemas.microsoft.com/office/2006/documentManagement/types"/>
    <ds:schemaRef ds:uri="http://schemas.microsoft.com/office/2006/metadata/properties"/>
    <ds:schemaRef ds:uri="71af3243-3dd4-4a8d-8c0d-dd76da1f02a5"/>
    <ds:schemaRef ds:uri="http://schemas.microsoft.com/office/infopath/2007/PartnerControls"/>
    <ds:schemaRef ds:uri="http://schemas.openxmlformats.org/package/2006/metadata/core-properties"/>
    <ds:schemaRef ds:uri="16c05727-aa75-4e4a-9b5f-8a80a1165891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Оформление Архитектура</Template>
  <TotalTime>0</TotalTime>
  <Words>1144</Words>
  <Application>Microsoft Office PowerPoint</Application>
  <PresentationFormat>Широкий екран</PresentationFormat>
  <Paragraphs>95</Paragraphs>
  <Slides>29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29</vt:i4>
      </vt:variant>
    </vt:vector>
  </HeadingPairs>
  <TitlesOfParts>
    <vt:vector size="33" baseType="lpstr">
      <vt:lpstr>Calibri</vt:lpstr>
      <vt:lpstr>Corbel</vt:lpstr>
      <vt:lpstr>Wingdings 2</vt:lpstr>
      <vt:lpstr>Рамка</vt:lpstr>
      <vt:lpstr>Анкета  випускника щодо працевлаштування 2021-2022 н.р.</vt:lpstr>
      <vt:lpstr>Мета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12. Оцініть рівень Вашої конкурентоспроможності та якість отриманої освіти. Дайте оцінку за шкалою від 1 (найнижче значення) до 5 (найвище значення).</vt:lpstr>
      <vt:lpstr>12. Оцініть рівень Вашої конкурентоспроможності та якість отриманої освіти. Дайте оцінку за шкалою від 1 (найнижче значення) до 5 (найвище значення). (продовження)</vt:lpstr>
      <vt:lpstr>12. Оцініть рівень Вашої конкурентоспроможності та якість отриманої освіти. Дайте оцінку за шкалою від 1 (найнижче значення) до 5 (найвище значення). (продовження)</vt:lpstr>
      <vt:lpstr>12. Оцініть рівень Вашої конкурентоспроможності та якість отриманої освіти. Дайте оцінку за шкалою від 1 (найнижче значення) до 5 (найвище значення). (продовження)</vt:lpstr>
      <vt:lpstr>12. Оцініть рівень Вашої конкурентоспроможності та якість отриманої освіти. Дайте оцінку за шкалою від 1 (найнижче значення) до 5 (найвище значення). (продовження)</vt:lpstr>
      <vt:lpstr>12. Оцініть рівень Вашої конкурентоспроможності та якість отриманої освіти. Дайте оцінку за шкалою від 1 (найнижче значення) до 5 (найвище значення). (продовження)</vt:lpstr>
      <vt:lpstr>13. Оцініть, будь ласка, наскільки наведені знання, вміння та навички є важливими в роботі фахівця Вашої спеціальності.  Дайте оцінку за шкалою від 1 (зовсім не важливі) до 5 (дуже важливі)</vt:lpstr>
      <vt:lpstr>13. Оцініть, будь ласка, наскільки наведені знання, вміння та навички є важливими в роботі фахівця Вашої спеціальності.  Дайте оцінку за шкалою від 1 (зовсім не важливі) до 5 (дуже важливі)</vt:lpstr>
      <vt:lpstr>13. Оцініть, будь ласка, наскільки наведені знання, вміння та навички є важливими в роботі фахівця Вашої спеціальності.  Дайте оцінку за шкалою від 1 (зовсім не важливі) до 5 (дуже важливі)</vt:lpstr>
      <vt:lpstr>13. Оцініть, будь ласка, наскільки наведені знання, вміння та навички є важливими в роботі фахівця Вашої спеціальності.  Дайте оцінку за шкалою від 1 (зовсім не важливі) до 5 (дуже важливі)</vt:lpstr>
      <vt:lpstr>13. Оцініть, будь ласка, наскільки наведені знання, вміння та навички є важливими в роботі фахівця Вашої спеціальності.  Дайте оцінку за шкалою від 1 (зовсім не важливі) до 5 (дуже важливі)</vt:lpstr>
      <vt:lpstr>13. Оцініть, будь ласка, наскільки наведені знання, вміння та навички є важливими в роботі фахівця Вашої спеціальності.  Дайте оцінку за шкалою від 1 (зовсім не важливі) до 5 (дуже важливі)</vt:lpstr>
      <vt:lpstr>Презентація PowerPoint</vt:lpstr>
      <vt:lpstr>15. Наскільки Ви були задоволені додатковими послугами, які надаються в Університеті? (відзначте в кожному рядку таблиці ступінь Вашої задоволеності за шкалою від 1 до 5)</vt:lpstr>
      <vt:lpstr>15. Наскільки Ви були задоволені додатковими послугами, які надаються в Університеті? (відзначте в кожному рядку таблиці ступінь Вашої задоволеності за шкалою від 1 до 5)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2022-02-14T11:25:49Z</dcterms:created>
  <dcterms:modified xsi:type="dcterms:W3CDTF">2022-02-16T07:12:08Z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